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302" r:id="rId6"/>
    <p:sldId id="321" r:id="rId7"/>
    <p:sldId id="260" r:id="rId8"/>
    <p:sldId id="298" r:id="rId9"/>
    <p:sldId id="299" r:id="rId10"/>
    <p:sldId id="300" r:id="rId11"/>
    <p:sldId id="262" r:id="rId12"/>
    <p:sldId id="320" r:id="rId13"/>
    <p:sldId id="319" r:id="rId14"/>
    <p:sldId id="267" r:id="rId15"/>
    <p:sldId id="268" r:id="rId16"/>
    <p:sldId id="271" r:id="rId17"/>
    <p:sldId id="317" r:id="rId18"/>
    <p:sldId id="310" r:id="rId19"/>
    <p:sldId id="313" r:id="rId20"/>
    <p:sldId id="311" r:id="rId21"/>
    <p:sldId id="314" r:id="rId22"/>
    <p:sldId id="316" r:id="rId23"/>
    <p:sldId id="318" r:id="rId24"/>
    <p:sldId id="309" r:id="rId25"/>
    <p:sldId id="274" r:id="rId26"/>
    <p:sldId id="269" r:id="rId27"/>
    <p:sldId id="270" r:id="rId28"/>
    <p:sldId id="305" r:id="rId29"/>
    <p:sldId id="304" r:id="rId30"/>
    <p:sldId id="277" r:id="rId31"/>
    <p:sldId id="306" r:id="rId32"/>
    <p:sldId id="265" r:id="rId33"/>
    <p:sldId id="307" r:id="rId34"/>
    <p:sldId id="308" r:id="rId35"/>
    <p:sldId id="323" r:id="rId36"/>
    <p:sldId id="279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16796B-6A18-4CD3-A65E-A942FBE28CA5}">
  <a:tblStyle styleId="{CB16796B-6A18-4CD3-A65E-A942FBE28C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1" d="100"/>
          <a:sy n="61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818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026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6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68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63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56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622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40422e07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40422e07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65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39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9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651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21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289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484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19515fe0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19515fe0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68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896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26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46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17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92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221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04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88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0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2537718" y="3319836"/>
            <a:ext cx="5485063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Its Design and Development using Greenstone Digital Library Software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Exclusively For The Department Of Library And Information Science, Pondicherry University.</a:t>
            </a:r>
            <a:endParaRPr lang="en-US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34343"/>
                </a:solidFill>
              </a:rPr>
              <a:t>ETD </a:t>
            </a:r>
            <a:br>
              <a:rPr lang="en-US" dirty="0" smtClean="0">
                <a:solidFill>
                  <a:srgbClr val="434343"/>
                </a:solidFill>
              </a:rPr>
            </a:br>
            <a:r>
              <a:rPr lang="en-US" dirty="0" smtClean="0">
                <a:solidFill>
                  <a:srgbClr val="434343"/>
                </a:solidFill>
              </a:rPr>
              <a:t>Database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336" y="847358"/>
            <a:ext cx="5330281" cy="946200"/>
          </a:xfrm>
        </p:spPr>
        <p:txBody>
          <a:bodyPr/>
          <a:lstStyle/>
          <a:p>
            <a:r>
              <a:rPr lang="en-US" sz="2800" dirty="0" smtClean="0"/>
              <a:t>Scope</a:t>
            </a:r>
            <a:endParaRPr lang="en-US" sz="2800" dirty="0"/>
          </a:p>
        </p:txBody>
      </p:sp>
      <p:sp>
        <p:nvSpPr>
          <p:cNvPr id="80" name="Google Shape;514;p48"/>
          <p:cNvSpPr/>
          <p:nvPr/>
        </p:nvSpPr>
        <p:spPr>
          <a:xfrm>
            <a:off x="1772809" y="1978580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1" name="Google Shape;518;p48"/>
          <p:cNvCxnSpPr>
            <a:endCxn id="80" idx="0"/>
          </p:cNvCxnSpPr>
          <p:nvPr/>
        </p:nvCxnSpPr>
        <p:spPr>
          <a:xfrm flipH="1" flipV="1">
            <a:off x="2265632" y="2210180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514;p48"/>
          <p:cNvSpPr/>
          <p:nvPr/>
        </p:nvSpPr>
        <p:spPr>
          <a:xfrm>
            <a:off x="2254909" y="2355526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3" name="Google Shape;518;p48"/>
          <p:cNvCxnSpPr>
            <a:endCxn id="82" idx="0"/>
          </p:cNvCxnSpPr>
          <p:nvPr/>
        </p:nvCxnSpPr>
        <p:spPr>
          <a:xfrm flipH="1" flipV="1">
            <a:off x="2747732" y="2587126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514;p48"/>
          <p:cNvSpPr/>
          <p:nvPr/>
        </p:nvSpPr>
        <p:spPr>
          <a:xfrm>
            <a:off x="2737009" y="2745786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5" name="Google Shape;518;p48"/>
          <p:cNvCxnSpPr>
            <a:endCxn id="84" idx="0"/>
          </p:cNvCxnSpPr>
          <p:nvPr/>
        </p:nvCxnSpPr>
        <p:spPr>
          <a:xfrm flipH="1" flipV="1">
            <a:off x="3229832" y="2977386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514;p48"/>
          <p:cNvSpPr/>
          <p:nvPr/>
        </p:nvSpPr>
        <p:spPr>
          <a:xfrm>
            <a:off x="3205644" y="3150409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7" name="Google Shape;518;p48"/>
          <p:cNvCxnSpPr>
            <a:endCxn id="86" idx="0"/>
          </p:cNvCxnSpPr>
          <p:nvPr/>
        </p:nvCxnSpPr>
        <p:spPr>
          <a:xfrm flipH="1" flipV="1">
            <a:off x="3698467" y="3382009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514;p48"/>
          <p:cNvSpPr/>
          <p:nvPr/>
        </p:nvSpPr>
        <p:spPr>
          <a:xfrm>
            <a:off x="3687744" y="3551240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9" name="Google Shape;518;p48"/>
          <p:cNvCxnSpPr>
            <a:endCxn id="88" idx="0"/>
          </p:cNvCxnSpPr>
          <p:nvPr/>
        </p:nvCxnSpPr>
        <p:spPr>
          <a:xfrm flipH="1" flipV="1">
            <a:off x="4180567" y="3782840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514;p48"/>
          <p:cNvSpPr/>
          <p:nvPr/>
        </p:nvSpPr>
        <p:spPr>
          <a:xfrm>
            <a:off x="4169844" y="3914614"/>
            <a:ext cx="492823" cy="463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91" name="Google Shape;518;p48"/>
          <p:cNvCxnSpPr>
            <a:endCxn id="90" idx="0"/>
          </p:cNvCxnSpPr>
          <p:nvPr/>
        </p:nvCxnSpPr>
        <p:spPr>
          <a:xfrm flipH="1" flipV="1">
            <a:off x="4662667" y="4146214"/>
            <a:ext cx="1541820" cy="37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Rectangle 91"/>
          <p:cNvSpPr/>
          <p:nvPr/>
        </p:nvSpPr>
        <p:spPr>
          <a:xfrm>
            <a:off x="3807452" y="2054764"/>
            <a:ext cx="25492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Common User Interface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4289552" y="2429730"/>
            <a:ext cx="229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Bibliographic Searching</a:t>
            </a:r>
            <a:endParaRPr lang="en-US" dirty="0">
              <a:latin typeface="Roboto Condensed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771652" y="2826013"/>
            <a:ext cx="1563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Browsing Facility</a:t>
            </a:r>
            <a:endParaRPr lang="en-US" dirty="0">
              <a:latin typeface="Roboto Condensed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722386" y="3606837"/>
            <a:ext cx="13604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Global Access</a:t>
            </a:r>
            <a:endParaRPr lang="en-US" dirty="0">
              <a:latin typeface="Roboto Condensed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240287" y="3210792"/>
            <a:ext cx="2074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Dynamic Updation</a:t>
            </a:r>
            <a:endParaRPr lang="en-US" dirty="0">
              <a:latin typeface="Roboto Condensed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204487" y="3985862"/>
            <a:ext cx="21961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Roboto Condensed"/>
              </a:rPr>
              <a:t>Secure Primary Data</a:t>
            </a:r>
            <a:endParaRPr lang="en-US" dirty="0">
              <a:latin typeface="Roboto Condensed"/>
            </a:endParaRPr>
          </a:p>
        </p:txBody>
      </p:sp>
      <p:grpSp>
        <p:nvGrpSpPr>
          <p:cNvPr id="98" name="Google Shape;6313;p63"/>
          <p:cNvGrpSpPr/>
          <p:nvPr/>
        </p:nvGrpSpPr>
        <p:grpSpPr>
          <a:xfrm>
            <a:off x="1853386" y="2018549"/>
            <a:ext cx="352532" cy="332684"/>
            <a:chOff x="-32243500" y="2299850"/>
            <a:chExt cx="300900" cy="290275"/>
          </a:xfrm>
        </p:grpSpPr>
        <p:sp>
          <p:nvSpPr>
            <p:cNvPr id="99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1" name="Google Shape;6313;p63"/>
          <p:cNvGrpSpPr/>
          <p:nvPr/>
        </p:nvGrpSpPr>
        <p:grpSpPr>
          <a:xfrm>
            <a:off x="2352750" y="2399149"/>
            <a:ext cx="352532" cy="332684"/>
            <a:chOff x="-32243500" y="2299850"/>
            <a:chExt cx="300900" cy="290275"/>
          </a:xfrm>
        </p:grpSpPr>
        <p:sp>
          <p:nvSpPr>
            <p:cNvPr id="102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4" name="Google Shape;6313;p63"/>
          <p:cNvGrpSpPr/>
          <p:nvPr/>
        </p:nvGrpSpPr>
        <p:grpSpPr>
          <a:xfrm>
            <a:off x="2805629" y="2797730"/>
            <a:ext cx="352532" cy="332684"/>
            <a:chOff x="-32243500" y="2299850"/>
            <a:chExt cx="300900" cy="290275"/>
          </a:xfrm>
        </p:grpSpPr>
        <p:sp>
          <p:nvSpPr>
            <p:cNvPr id="105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Google Shape;6313;p63"/>
          <p:cNvGrpSpPr/>
          <p:nvPr/>
        </p:nvGrpSpPr>
        <p:grpSpPr>
          <a:xfrm>
            <a:off x="3283454" y="3208986"/>
            <a:ext cx="352532" cy="332684"/>
            <a:chOff x="-32243500" y="2299850"/>
            <a:chExt cx="300900" cy="290275"/>
          </a:xfrm>
        </p:grpSpPr>
        <p:sp>
          <p:nvSpPr>
            <p:cNvPr id="108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Google Shape;6313;p63"/>
          <p:cNvGrpSpPr/>
          <p:nvPr/>
        </p:nvGrpSpPr>
        <p:grpSpPr>
          <a:xfrm>
            <a:off x="4266670" y="3979872"/>
            <a:ext cx="352532" cy="332684"/>
            <a:chOff x="-32243500" y="2299850"/>
            <a:chExt cx="300900" cy="290275"/>
          </a:xfrm>
        </p:grpSpPr>
        <p:sp>
          <p:nvSpPr>
            <p:cNvPr id="111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oogle Shape;6313;p63"/>
          <p:cNvGrpSpPr/>
          <p:nvPr/>
        </p:nvGrpSpPr>
        <p:grpSpPr>
          <a:xfrm>
            <a:off x="3793643" y="3606837"/>
            <a:ext cx="352532" cy="332684"/>
            <a:chOff x="-32243500" y="2299850"/>
            <a:chExt cx="300900" cy="290275"/>
          </a:xfrm>
        </p:grpSpPr>
        <p:sp>
          <p:nvSpPr>
            <p:cNvPr id="114" name="Google Shape;6314;p63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315;p63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9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LITERATURE REVIEW</a:t>
            </a: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Review of past researches done under the themes</a:t>
            </a:r>
          </a:p>
          <a:p>
            <a:pPr marL="0" lv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08240"/>
          </a:xfrm>
        </p:spPr>
        <p:txBody>
          <a:bodyPr/>
          <a:lstStyle/>
          <a:p>
            <a:r>
              <a:rPr lang="en-US" dirty="0" smtClean="0"/>
              <a:t>Review of Literature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208" y="1426866"/>
            <a:ext cx="7668924" cy="2723103"/>
          </a:xfrm>
        </p:spPr>
        <p:txBody>
          <a:bodyPr/>
          <a:lstStyle/>
          <a:p>
            <a:r>
              <a:rPr lang="en-US" sz="1400" dirty="0" smtClean="0"/>
              <a:t>More than 101 articles, dissertations, book chapters, webpages were collected in </a:t>
            </a:r>
            <a:r>
              <a:rPr lang="en-US" sz="1400" dirty="0"/>
              <a:t>the concerned </a:t>
            </a:r>
            <a:r>
              <a:rPr lang="en-US" sz="1400" dirty="0" smtClean="0"/>
              <a:t>themes of the study, of which 31 articles were opt for review. </a:t>
            </a:r>
          </a:p>
          <a:p>
            <a:r>
              <a:rPr lang="en-US" sz="1400" dirty="0" smtClean="0"/>
              <a:t>Review </a:t>
            </a:r>
            <a:r>
              <a:rPr lang="en-US" sz="1400" dirty="0"/>
              <a:t>was </a:t>
            </a:r>
            <a:r>
              <a:rPr lang="en-US" sz="1400" dirty="0" smtClean="0"/>
              <a:t>conducted </a:t>
            </a:r>
            <a:r>
              <a:rPr lang="en-US" sz="1400" dirty="0"/>
              <a:t>in the literature of different facets of the dissertations: DL, </a:t>
            </a:r>
            <a:r>
              <a:rPr lang="en-US" sz="1400" dirty="0" smtClean="0"/>
              <a:t>IR, ETD</a:t>
            </a:r>
            <a:r>
              <a:rPr lang="en-US" sz="1400" dirty="0"/>
              <a:t>, Workflow, Standards, OSS, </a:t>
            </a:r>
            <a:r>
              <a:rPr lang="en-US" sz="1400" dirty="0" smtClean="0"/>
              <a:t>GSDL. </a:t>
            </a:r>
          </a:p>
          <a:p>
            <a:r>
              <a:rPr lang="en-US" sz="1400" dirty="0" smtClean="0"/>
              <a:t>Different </a:t>
            </a:r>
            <a:r>
              <a:rPr lang="en-US" sz="1400" dirty="0"/>
              <a:t>trials in the </a:t>
            </a:r>
            <a:r>
              <a:rPr lang="en-US" sz="1400" dirty="0" smtClean="0"/>
              <a:t>design and </a:t>
            </a:r>
            <a:r>
              <a:rPr lang="en-US" sz="1400" dirty="0"/>
              <a:t>development process were out looked in the perspective of resources available, </a:t>
            </a:r>
            <a:r>
              <a:rPr lang="en-US" sz="1400" dirty="0" smtClean="0"/>
              <a:t>existing potential</a:t>
            </a:r>
            <a:r>
              <a:rPr lang="en-US" sz="1400" dirty="0"/>
              <a:t>, </a:t>
            </a:r>
            <a:r>
              <a:rPr lang="en-US" sz="1400" dirty="0" smtClean="0"/>
              <a:t>research </a:t>
            </a:r>
            <a:r>
              <a:rPr lang="en-US" sz="1400" dirty="0"/>
              <a:t>g</a:t>
            </a:r>
            <a:r>
              <a:rPr lang="en-US" sz="1400" dirty="0" smtClean="0"/>
              <a:t>aps, limitations,  </a:t>
            </a:r>
            <a:r>
              <a:rPr lang="en-US" sz="1400" dirty="0"/>
              <a:t>justifications </a:t>
            </a:r>
            <a:r>
              <a:rPr lang="en-US" sz="1400" dirty="0" smtClean="0"/>
              <a:t>made.</a:t>
            </a:r>
          </a:p>
          <a:p>
            <a:r>
              <a:rPr lang="en-US" sz="1400" dirty="0" smtClean="0"/>
              <a:t>The </a:t>
            </a:r>
            <a:r>
              <a:rPr lang="en-US" sz="1400" dirty="0"/>
              <a:t>process of review is being carried out rationally</a:t>
            </a:r>
            <a:r>
              <a:rPr lang="en-US" sz="1400" dirty="0" smtClean="0"/>
              <a:t>. </a:t>
            </a:r>
          </a:p>
          <a:p>
            <a:r>
              <a:rPr lang="en-US" sz="1400" dirty="0" smtClean="0"/>
              <a:t>The </a:t>
            </a:r>
            <a:r>
              <a:rPr lang="en-US" sz="1400" dirty="0"/>
              <a:t>literature search has consulted resources like full text data bases, journals, reports and books</a:t>
            </a:r>
            <a:r>
              <a:rPr lang="en-US" sz="1400" dirty="0" smtClean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81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1508225" y="1175658"/>
            <a:ext cx="6277238" cy="3579226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>
            <a:off x="1384663" y="352850"/>
            <a:ext cx="674043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Justification for the selection of GSDL</a:t>
            </a:r>
            <a:endParaRPr dirty="0"/>
          </a:p>
        </p:txBody>
      </p:sp>
      <p:graphicFrame>
        <p:nvGraphicFramePr>
          <p:cNvPr id="387" name="Google Shape;387;p42"/>
          <p:cNvGraphicFramePr/>
          <p:nvPr>
            <p:extLst>
              <p:ext uri="{D42A27DB-BD31-4B8C-83A1-F6EECF244321}">
                <p14:modId xmlns:p14="http://schemas.microsoft.com/office/powerpoint/2010/main" val="2265575137"/>
              </p:ext>
            </p:extLst>
          </p:nvPr>
        </p:nvGraphicFramePr>
        <p:xfrm>
          <a:off x="1508225" y="1175658"/>
          <a:ext cx="6277238" cy="3579224"/>
        </p:xfrm>
        <a:graphic>
          <a:graphicData uri="http://schemas.openxmlformats.org/drawingml/2006/table">
            <a:tbl>
              <a:tblPr>
                <a:noFill/>
                <a:tableStyleId>{CB16796B-6A18-4CD3-A65E-A942FBE28CA5}</a:tableStyleId>
              </a:tblPr>
              <a:tblGrid>
                <a:gridCol w="2358215"/>
                <a:gridCol w="1301521"/>
                <a:gridCol w="1315980"/>
                <a:gridCol w="1301522"/>
              </a:tblGrid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Features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DSpace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Greenstone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EPrints</a:t>
                      </a:r>
                      <a:endParaRPr lang="en-US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Open Source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Unicode Compliant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Language Interface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  <a:endParaRPr lang="en-US"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Built in HTML viewers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Size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 MB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69.7 MB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2 MB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Server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UNIX/Windows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UNIX/Windows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UNIX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740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Offline Viewing/Browsing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Yes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No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58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14" name="Google Shape;314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39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Methods adopted in the development of </a:t>
            </a:r>
            <a:r>
              <a:rPr lang="en-US" dirty="0" smtClean="0"/>
              <a:t>ETD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ctrTitle"/>
          </p:nvPr>
        </p:nvSpPr>
        <p:spPr>
          <a:xfrm>
            <a:off x="2139503" y="949499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ADDIE Model</a:t>
            </a:r>
            <a:endParaRPr dirty="0"/>
          </a:p>
        </p:txBody>
      </p:sp>
      <p:sp>
        <p:nvSpPr>
          <p:cNvPr id="321" name="Google Shape;321;p40"/>
          <p:cNvSpPr txBox="1">
            <a:spLocks noGrp="1"/>
          </p:cNvSpPr>
          <p:nvPr>
            <p:ph type="ctrTitle" idx="2"/>
          </p:nvPr>
        </p:nvSpPr>
        <p:spPr>
          <a:xfrm>
            <a:off x="510653" y="2919887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22" name="Google Shape;322;p40"/>
          <p:cNvSpPr txBox="1">
            <a:spLocks noGrp="1"/>
          </p:cNvSpPr>
          <p:nvPr>
            <p:ph type="subTitle" idx="1"/>
          </p:nvPr>
        </p:nvSpPr>
        <p:spPr>
          <a:xfrm>
            <a:off x="662303" y="3347565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000" dirty="0"/>
              <a:t>User Analysis</a:t>
            </a:r>
          </a:p>
          <a:p>
            <a:pPr marL="0" lvl="0" indent="0"/>
            <a:r>
              <a:rPr lang="en-US" sz="1000" dirty="0" smtClean="0"/>
              <a:t>Objective Analysis</a:t>
            </a:r>
          </a:p>
          <a:p>
            <a:pPr marL="0" lvl="0" indent="0"/>
            <a:r>
              <a:rPr lang="en-US" sz="1000" dirty="0"/>
              <a:t>Structure Analysis</a:t>
            </a:r>
            <a:endParaRPr sz="1000"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ctrTitle" idx="3"/>
          </p:nvPr>
        </p:nvSpPr>
        <p:spPr>
          <a:xfrm>
            <a:off x="1986499" y="291688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4"/>
          </p:nvPr>
        </p:nvSpPr>
        <p:spPr>
          <a:xfrm>
            <a:off x="2229075" y="3330498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Creating Workflow</a:t>
            </a:r>
            <a:r>
              <a:rPr lang="en-US" dirty="0" smtClean="0"/>
              <a:t>.</a:t>
            </a:r>
          </a:p>
          <a:p>
            <a:pPr marL="0" lvl="0" indent="0"/>
            <a:r>
              <a:rPr lang="en-US" dirty="0"/>
              <a:t>Selection of Digital Library Platform</a:t>
            </a:r>
            <a:r>
              <a:rPr lang="en-US" dirty="0" smtClean="0"/>
              <a:t>.</a:t>
            </a:r>
          </a:p>
          <a:p>
            <a:pPr marL="0" lvl="0" indent="0"/>
            <a:r>
              <a:rPr lang="en-US" dirty="0"/>
              <a:t>Evaluation Design.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ctrTitle" idx="5"/>
          </p:nvPr>
        </p:nvSpPr>
        <p:spPr>
          <a:xfrm>
            <a:off x="3599033" y="2903796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DEVELOPMENT</a:t>
            </a:r>
            <a:endParaRPr dirty="0"/>
          </a:p>
        </p:txBody>
      </p:sp>
      <p:sp>
        <p:nvSpPr>
          <p:cNvPr id="326" name="Google Shape;326;p40"/>
          <p:cNvSpPr txBox="1">
            <a:spLocks noGrp="1"/>
          </p:cNvSpPr>
          <p:nvPr>
            <p:ph type="subTitle" idx="6"/>
          </p:nvPr>
        </p:nvSpPr>
        <p:spPr>
          <a:xfrm>
            <a:off x="3791272" y="3347565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Prototype </a:t>
            </a:r>
            <a:r>
              <a:rPr lang="en-US" dirty="0" smtClean="0"/>
              <a:t>Creation</a:t>
            </a:r>
          </a:p>
          <a:p>
            <a:pPr marL="0" lvl="0" indent="0"/>
            <a:r>
              <a:rPr lang="en-US" dirty="0" smtClean="0"/>
              <a:t>Metadata Extraction</a:t>
            </a:r>
          </a:p>
          <a:p>
            <a:pPr marL="0" lvl="0" indent="0"/>
            <a:r>
              <a:rPr lang="en-US" dirty="0" smtClean="0"/>
              <a:t>Prototype Valuation</a:t>
            </a:r>
          </a:p>
          <a:p>
            <a:pPr marL="0" lvl="0" indent="0"/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ctrTitle" idx="7"/>
          </p:nvPr>
        </p:nvSpPr>
        <p:spPr>
          <a:xfrm>
            <a:off x="5243816" y="2920065"/>
            <a:ext cx="1797242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IMPLEMENTATION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8"/>
          </p:nvPr>
        </p:nvSpPr>
        <p:spPr>
          <a:xfrm>
            <a:off x="5405230" y="3347565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 smtClean="0"/>
              <a:t>Database Creation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dirty="0" smtClean="0"/>
              <a:t>UI Customization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ctrTitle" idx="9"/>
          </p:nvPr>
        </p:nvSpPr>
        <p:spPr>
          <a:xfrm>
            <a:off x="7013270" y="292006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EVALUATION</a:t>
            </a:r>
            <a:endParaRPr dirty="0"/>
          </a:p>
        </p:txBody>
      </p:sp>
      <p:sp>
        <p:nvSpPr>
          <p:cNvPr id="330" name="Google Shape;330;p40"/>
          <p:cNvSpPr txBox="1">
            <a:spLocks noGrp="1"/>
          </p:cNvSpPr>
          <p:nvPr>
            <p:ph type="subTitle" idx="13"/>
          </p:nvPr>
        </p:nvSpPr>
        <p:spPr>
          <a:xfrm>
            <a:off x="7099500" y="3347565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Formative Evaluation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Summative Evaluation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3" name="Google Shape;333;p40"/>
          <p:cNvCxnSpPr/>
          <p:nvPr/>
        </p:nvCxnSpPr>
        <p:spPr>
          <a:xfrm rot="10800000">
            <a:off x="-15375" y="2808857"/>
            <a:ext cx="533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0"/>
          <p:cNvCxnSpPr/>
          <p:nvPr/>
        </p:nvCxnSpPr>
        <p:spPr>
          <a:xfrm rot="10800000">
            <a:off x="5285000" y="2808858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5" name="Google Shape;335;p40"/>
          <p:cNvGrpSpPr/>
          <p:nvPr/>
        </p:nvGrpSpPr>
        <p:grpSpPr>
          <a:xfrm>
            <a:off x="1259630" y="2306040"/>
            <a:ext cx="278692" cy="331130"/>
            <a:chOff x="-48233050" y="3569725"/>
            <a:chExt cx="252050" cy="299475"/>
          </a:xfrm>
        </p:grpSpPr>
        <p:sp>
          <p:nvSpPr>
            <p:cNvPr id="336" name="Google Shape;336;p4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0"/>
          <p:cNvGrpSpPr/>
          <p:nvPr/>
        </p:nvGrpSpPr>
        <p:grpSpPr>
          <a:xfrm>
            <a:off x="2711281" y="2296338"/>
            <a:ext cx="330936" cy="330743"/>
            <a:chOff x="-49764975" y="3183375"/>
            <a:chExt cx="299300" cy="299125"/>
          </a:xfrm>
        </p:grpSpPr>
        <p:sp>
          <p:nvSpPr>
            <p:cNvPr id="340" name="Google Shape;340;p4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40"/>
          <p:cNvGrpSpPr/>
          <p:nvPr/>
        </p:nvGrpSpPr>
        <p:grpSpPr>
          <a:xfrm>
            <a:off x="4344113" y="2296546"/>
            <a:ext cx="332677" cy="330964"/>
            <a:chOff x="-47155575" y="3200500"/>
            <a:chExt cx="300875" cy="299325"/>
          </a:xfrm>
        </p:grpSpPr>
        <p:sp>
          <p:nvSpPr>
            <p:cNvPr id="350" name="Google Shape;350;p40"/>
            <p:cNvSpPr/>
            <p:nvPr/>
          </p:nvSpPr>
          <p:spPr>
            <a:xfrm>
              <a:off x="-46943725" y="3206000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-47118575" y="3200500"/>
              <a:ext cx="228450" cy="89025"/>
            </a:xfrm>
            <a:custGeom>
              <a:avLst/>
              <a:gdLst/>
              <a:ahLst/>
              <a:cxnLst/>
              <a:rect l="l" t="t" r="r" b="b"/>
              <a:pathLst>
                <a:path w="9138" h="3561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013825" y="33950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49250" y="33596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013025" y="3393475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-47155575" y="3270600"/>
              <a:ext cx="300875" cy="229225"/>
            </a:xfrm>
            <a:custGeom>
              <a:avLst/>
              <a:gdLst/>
              <a:ahLst/>
              <a:cxnLst/>
              <a:rect l="l" t="t" r="r" b="b"/>
              <a:pathLst>
                <a:path w="12035" h="9169" extrusionOk="0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6265;p62"/>
          <p:cNvSpPr/>
          <p:nvPr/>
        </p:nvSpPr>
        <p:spPr>
          <a:xfrm>
            <a:off x="7689687" y="2293643"/>
            <a:ext cx="292654" cy="342995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8408;p67"/>
          <p:cNvGrpSpPr/>
          <p:nvPr/>
        </p:nvGrpSpPr>
        <p:grpSpPr>
          <a:xfrm>
            <a:off x="6128618" y="2348799"/>
            <a:ext cx="304189" cy="287839"/>
            <a:chOff x="-1592325" y="3957400"/>
            <a:chExt cx="293025" cy="277275"/>
          </a:xfrm>
          <a:solidFill>
            <a:schemeClr val="tx1"/>
          </a:solidFill>
        </p:grpSpPr>
        <p:sp>
          <p:nvSpPr>
            <p:cNvPr id="50" name="Google Shape;8409;p67"/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8410;p67"/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8411;p67"/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8412;p67"/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 flipH="1">
            <a:off x="1180003" y="1412463"/>
            <a:ext cx="6268763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DESIGN &amp; DEVELOPMENT</a:t>
            </a:r>
          </a:p>
        </p:txBody>
      </p:sp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4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Process of design, development and implementation of </a:t>
            </a:r>
            <a:r>
              <a:rPr lang="en-US" dirty="0" smtClean="0"/>
              <a:t>ETD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Creation</a:t>
            </a:r>
          </a:p>
        </p:txBody>
      </p:sp>
      <p:sp>
        <p:nvSpPr>
          <p:cNvPr id="193" name="Google Shape;193;p33"/>
          <p:cNvSpPr txBox="1"/>
          <p:nvPr/>
        </p:nvSpPr>
        <p:spPr>
          <a:xfrm>
            <a:off x="1802673" y="3914773"/>
            <a:ext cx="1266941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Digitising Collection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Extracting Metadata</a:t>
            </a:r>
            <a:endParaRPr sz="10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3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6101950" y="382209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Processing</a:t>
            </a:r>
          </a:p>
        </p:txBody>
      </p:sp>
      <p:sp>
        <p:nvSpPr>
          <p:cNvPr id="196" name="Google Shape;196;p33"/>
          <p:cNvSpPr txBox="1"/>
          <p:nvPr/>
        </p:nvSpPr>
        <p:spPr>
          <a:xfrm>
            <a:off x="6244150" y="4035179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Creating DO</a:t>
            </a:r>
          </a:p>
          <a:p>
            <a:pPr marL="171450" indent="-1714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Indexing</a:t>
            </a:r>
          </a:p>
          <a:p>
            <a:pPr marL="171450" indent="-171450"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Cataloging</a:t>
            </a:r>
            <a:endParaRPr sz="10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Design and Development</a:t>
            </a:r>
            <a:endParaRPr dirty="0"/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396930" y="23145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b="1" dirty="0" smtClean="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ETD Database</a:t>
            </a:r>
            <a:endParaRPr b="1" dirty="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000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Design and Development of ETD database includes 3 phases</a:t>
            </a:r>
            <a:endParaRPr sz="10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algn="ctr"/>
            <a:endParaRPr sz="1000"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56617" y="125202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Devising Database</a:t>
            </a:r>
          </a:p>
        </p:txBody>
      </p:sp>
      <p:sp>
        <p:nvSpPr>
          <p:cNvPr id="18" name="Google Shape;196;p33"/>
          <p:cNvSpPr txBox="1"/>
          <p:nvPr/>
        </p:nvSpPr>
        <p:spPr>
          <a:xfrm>
            <a:off x="3927717" y="1556200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bg1"/>
              </a:buClr>
              <a:buSzPts val="1100"/>
            </a:pPr>
            <a:r>
              <a:rPr lang="en-US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</a:t>
            </a:r>
            <a:r>
              <a:rPr lang="en" sz="1000" dirty="0" smtClean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sing GSDL</a:t>
            </a:r>
            <a:endParaRPr sz="1000" dirty="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507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51" y="206935"/>
            <a:ext cx="5214300" cy="946200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15248"/>
            <a:ext cx="9144000" cy="36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Data Creation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ctrTitle" idx="2"/>
          </p:nvPr>
        </p:nvSpPr>
        <p:spPr>
          <a:xfrm>
            <a:off x="1741950" y="2642734"/>
            <a:ext cx="2520768" cy="427500"/>
          </a:xfrm>
        </p:spPr>
        <p:txBody>
          <a:bodyPr/>
          <a:lstStyle/>
          <a:p>
            <a:r>
              <a:rPr lang="en-US" sz="1600" dirty="0" smtClean="0"/>
              <a:t>Digitizing the Collection</a:t>
            </a:r>
            <a:endParaRPr lang="en-US" sz="1600" dirty="0"/>
          </a:p>
        </p:txBody>
      </p:sp>
      <p:sp>
        <p:nvSpPr>
          <p:cNvPr id="7" name="Title 6"/>
          <p:cNvSpPr>
            <a:spLocks noGrp="1"/>
          </p:cNvSpPr>
          <p:nvPr>
            <p:ph type="ctrTitle" idx="3"/>
          </p:nvPr>
        </p:nvSpPr>
        <p:spPr>
          <a:xfrm>
            <a:off x="4867835" y="3345214"/>
            <a:ext cx="2546416" cy="427500"/>
          </a:xfrm>
        </p:spPr>
        <p:txBody>
          <a:bodyPr/>
          <a:lstStyle/>
          <a:p>
            <a:r>
              <a:rPr lang="en-US" sz="1600" dirty="0"/>
              <a:t>Extracting </a:t>
            </a:r>
            <a:r>
              <a:rPr lang="en-US" sz="1600" dirty="0" smtClean="0"/>
              <a:t>Metadata</a:t>
            </a:r>
            <a:endParaRPr lang="en-US" sz="16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4"/>
          </p:nvPr>
        </p:nvSpPr>
        <p:spPr>
          <a:xfrm>
            <a:off x="4357991" y="1970892"/>
            <a:ext cx="3056260" cy="1308625"/>
          </a:xfrm>
        </p:spPr>
        <p:txBody>
          <a:bodyPr/>
          <a:lstStyle/>
          <a:p>
            <a:r>
              <a:rPr lang="en-US" sz="1400" dirty="0"/>
              <a:t>Metadata </a:t>
            </a:r>
            <a:r>
              <a:rPr lang="en-US" sz="1400" dirty="0" smtClean="0"/>
              <a:t>components,  manually extracted </a:t>
            </a:r>
            <a:r>
              <a:rPr lang="en-US" sz="1400" dirty="0"/>
              <a:t>from the physical collection of Thesis</a:t>
            </a:r>
          </a:p>
          <a:p>
            <a:r>
              <a:rPr lang="en-US" sz="1400" dirty="0"/>
              <a:t>and Dissertation </a:t>
            </a:r>
            <a:r>
              <a:rPr lang="en-US" sz="1400" dirty="0" smtClean="0"/>
              <a:t>were recorded in the Excel Sheets.</a:t>
            </a:r>
          </a:p>
          <a:p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1741950" y="1524616"/>
            <a:ext cx="2890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“Digitization is the process of renovating the content in the physical media</a:t>
            </a:r>
          </a:p>
          <a:p>
            <a:r>
              <a:rPr lang="en-US" dirty="0">
                <a:solidFill>
                  <a:schemeClr val="tx1"/>
                </a:solidFill>
              </a:rPr>
              <a:t>to the digital media.”</a:t>
            </a:r>
          </a:p>
        </p:txBody>
      </p:sp>
    </p:spTree>
    <p:extLst>
      <p:ext uri="{BB962C8B-B14F-4D97-AF65-F5344CB8AC3E}">
        <p14:creationId xmlns:p14="http://schemas.microsoft.com/office/powerpoint/2010/main" val="33255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349320" y="1432000"/>
            <a:ext cx="2828047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 smtClean="0"/>
              <a:t>By</a:t>
            </a:r>
          </a:p>
          <a:p>
            <a:pPr marL="152400" indent="0">
              <a:buNone/>
            </a:pPr>
            <a:r>
              <a:rPr lang="en-US" b="1" dirty="0" smtClean="0"/>
              <a:t>ANNA </a:t>
            </a:r>
            <a:r>
              <a:rPr lang="en-US" b="1" dirty="0"/>
              <a:t>POORANI </a:t>
            </a:r>
            <a:r>
              <a:rPr lang="en-US" b="1" dirty="0" smtClean="0"/>
              <a:t>V.</a:t>
            </a:r>
            <a:endParaRPr lang="en-US" b="1" dirty="0"/>
          </a:p>
          <a:p>
            <a:pPr marL="152400" indent="0">
              <a:buNone/>
            </a:pPr>
            <a:r>
              <a:rPr lang="en-US" dirty="0"/>
              <a:t>(</a:t>
            </a:r>
            <a:r>
              <a:rPr lang="en-US" dirty="0" smtClean="0"/>
              <a:t>18390003)</a:t>
            </a:r>
          </a:p>
          <a:p>
            <a:pPr marL="152400" indent="0">
              <a:buNone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M.Lib.I.Sc</a:t>
            </a:r>
            <a:r>
              <a:rPr lang="en-US" dirty="0" smtClean="0"/>
              <a:t>.,</a:t>
            </a:r>
          </a:p>
          <a:p>
            <a:pPr marL="152400" indent="0">
              <a:buNone/>
            </a:pPr>
            <a:r>
              <a:rPr lang="en-US" dirty="0"/>
              <a:t>Department of Library &amp; Information Science</a:t>
            </a:r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endParaRPr lang="en-US" dirty="0" smtClean="0"/>
          </a:p>
          <a:p>
            <a:pPr marL="152400" indent="0">
              <a:buNone/>
            </a:pPr>
            <a:endParaRPr lang="en-US"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49320" y="352850"/>
            <a:ext cx="830151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 dirty="0"/>
              <a:t/>
            </a:r>
            <a:br>
              <a:rPr lang="en-US" sz="1600" b="0" dirty="0"/>
            </a:br>
            <a:r>
              <a:rPr lang="en-US" sz="1600" b="0" dirty="0"/>
              <a:t> </a:t>
            </a:r>
            <a:r>
              <a:rPr lang="en-US" sz="1600" dirty="0"/>
              <a:t>“DESIGN AND DEVELOPMENT OF ELECTRONIC THESIS AND DISSERTATION DATABASE FOR DLIS, PU USING GREENSTONE DIGITAL LIBRARY SOFTWARE” </a:t>
            </a:r>
            <a:endParaRPr sz="1600" dirty="0"/>
          </a:p>
        </p:txBody>
      </p:sp>
      <p:sp>
        <p:nvSpPr>
          <p:cNvPr id="145" name="Google Shape;145;p29"/>
          <p:cNvSpPr txBox="1"/>
          <p:nvPr/>
        </p:nvSpPr>
        <p:spPr>
          <a:xfrm>
            <a:off x="1489117" y="304095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School of Media &amp; Mass Communication</a:t>
            </a:r>
          </a:p>
          <a:p>
            <a:pPr lvl="0" algn="ctr"/>
            <a:r>
              <a:rPr lang="en-US" sz="12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Pondicherry University</a:t>
            </a:r>
          </a:p>
        </p:txBody>
      </p:sp>
      <p:sp>
        <p:nvSpPr>
          <p:cNvPr id="6" name="Google Shape;143;p29"/>
          <p:cNvSpPr txBox="1">
            <a:spLocks/>
          </p:cNvSpPr>
          <p:nvPr/>
        </p:nvSpPr>
        <p:spPr>
          <a:xfrm>
            <a:off x="5702157" y="1432000"/>
            <a:ext cx="3026924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US" dirty="0" smtClean="0"/>
              <a:t>Supervised By</a:t>
            </a:r>
            <a:endParaRPr lang="en-US" dirty="0"/>
          </a:p>
          <a:p>
            <a:pPr marL="152400" indent="0">
              <a:buNone/>
            </a:pPr>
            <a:r>
              <a:rPr lang="en-US" b="1" dirty="0" smtClean="0"/>
              <a:t>Dr</a:t>
            </a:r>
            <a:r>
              <a:rPr lang="en-US" b="1" dirty="0"/>
              <a:t>. M. LEELADHARAN </a:t>
            </a:r>
            <a:endParaRPr lang="en-US" dirty="0"/>
          </a:p>
          <a:p>
            <a:pPr marL="152400" indent="0">
              <a:buNone/>
            </a:pPr>
            <a:r>
              <a:rPr lang="en-US" dirty="0"/>
              <a:t>Assistant Professor </a:t>
            </a:r>
          </a:p>
          <a:p>
            <a:pPr marL="152400" indent="0">
              <a:buNone/>
            </a:pPr>
            <a:r>
              <a:rPr lang="en-US" dirty="0"/>
              <a:t>Department of Library and Information Science </a:t>
            </a:r>
            <a:endParaRPr lang="en-US" dirty="0" smtClean="0"/>
          </a:p>
          <a:p>
            <a:pPr marL="152400" indent="0">
              <a:buFont typeface="Roboto Condensed Light"/>
              <a:buNone/>
            </a:pPr>
            <a:endParaRPr lang="en-US" dirty="0"/>
          </a:p>
        </p:txBody>
      </p:sp>
      <p:pic>
        <p:nvPicPr>
          <p:cNvPr id="1026" name="Picture 2" descr="Pondicherry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317" y="3565350"/>
            <a:ext cx="14478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o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9490" y="1432000"/>
            <a:ext cx="1253454" cy="12534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51" y="206935"/>
            <a:ext cx="5214300" cy="946200"/>
          </a:xfrm>
        </p:spPr>
        <p:txBody>
          <a:bodyPr/>
          <a:lstStyle/>
          <a:p>
            <a:r>
              <a:rPr lang="en-US" dirty="0" smtClean="0"/>
              <a:t>Process of Digitization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25950"/>
            <a:ext cx="9144000" cy="43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5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Data Processing</a:t>
            </a:r>
            <a:endParaRPr lang="en-US" sz="2800" dirty="0"/>
          </a:p>
        </p:txBody>
      </p:sp>
      <p:sp>
        <p:nvSpPr>
          <p:cNvPr id="6" name="Title 5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 smtClean="0"/>
              <a:t>Creating Digital Object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r>
              <a:rPr lang="en-US" dirty="0" smtClean="0"/>
              <a:t>Indexing </a:t>
            </a:r>
            <a:r>
              <a:rPr lang="en-US" dirty="0"/>
              <a:t>Digital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 smtClean="0"/>
              <a:t>Cataloguing Metadata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908800" y="3232213"/>
            <a:ext cx="30200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Roboto Condensed"/>
              </a:rPr>
              <a:t>The metadata elements recorded in the Excel sheets the were moved into the GSDL librarian interface in </a:t>
            </a:r>
            <a:r>
              <a:rPr lang="en-US" b="1" dirty="0" smtClean="0">
                <a:solidFill>
                  <a:schemeClr val="bg2"/>
                </a:solidFill>
                <a:latin typeface="Roboto Condensed"/>
              </a:rPr>
              <a:t>CSV format </a:t>
            </a:r>
            <a:r>
              <a:rPr lang="en-US" dirty="0" smtClean="0">
                <a:solidFill>
                  <a:schemeClr val="bg2"/>
                </a:solidFill>
                <a:latin typeface="Roboto Condensed"/>
              </a:rPr>
              <a:t>as </a:t>
            </a:r>
            <a:r>
              <a:rPr lang="en-US" b="1" dirty="0" smtClean="0">
                <a:solidFill>
                  <a:schemeClr val="bg2"/>
                </a:solidFill>
                <a:latin typeface="Roboto Condensed"/>
              </a:rPr>
              <a:t>null records.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Roboto Condensed"/>
              </a:rPr>
              <a:t>Later these null records were mapped to their corresponding DO</a:t>
            </a:r>
            <a:endParaRPr lang="en-US" dirty="0">
              <a:solidFill>
                <a:schemeClr val="bg2"/>
              </a:solidFill>
              <a:latin typeface="Roboto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5200" y="1696717"/>
            <a:ext cx="2673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Roboto Condensed"/>
              </a:rPr>
              <a:t>The Processed PDF Documents </a:t>
            </a:r>
            <a:r>
              <a:rPr lang="en-US" dirty="0" smtClean="0">
                <a:solidFill>
                  <a:schemeClr val="bg2"/>
                </a:solidFill>
                <a:latin typeface="Roboto Condensed"/>
              </a:rPr>
              <a:t>were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assigned of primary metadata (reg. no.) before being </a:t>
            </a:r>
            <a:r>
              <a:rPr lang="en-US" dirty="0" smtClean="0">
                <a:solidFill>
                  <a:schemeClr val="bg2"/>
                </a:solidFill>
                <a:latin typeface="Roboto Condensed"/>
              </a:rPr>
              <a:t>imported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to GSDL librarian interface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1600" y="3232212"/>
            <a:ext cx="267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Roboto Condensed"/>
              </a:rPr>
              <a:t>The captured images of the Thesis and Dissertation were processed and converted into PDF Documents</a:t>
            </a:r>
          </a:p>
        </p:txBody>
      </p:sp>
    </p:spTree>
    <p:extLst>
      <p:ext uri="{BB962C8B-B14F-4D97-AF65-F5344CB8AC3E}">
        <p14:creationId xmlns:p14="http://schemas.microsoft.com/office/powerpoint/2010/main" val="13590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9098" y="2098648"/>
            <a:ext cx="3304902" cy="946200"/>
          </a:xfrm>
        </p:spPr>
        <p:txBody>
          <a:bodyPr/>
          <a:lstStyle/>
          <a:p>
            <a:r>
              <a:rPr lang="en-US" dirty="0" smtClean="0"/>
              <a:t>Mapping of </a:t>
            </a:r>
            <a:r>
              <a:rPr lang="en-US" dirty="0" err="1" smtClean="0"/>
              <a:t>DC.Metadata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29682"/>
              </p:ext>
            </p:extLst>
          </p:nvPr>
        </p:nvGraphicFramePr>
        <p:xfrm>
          <a:off x="0" y="-4"/>
          <a:ext cx="5839098" cy="5143504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19549"/>
                <a:gridCol w="2919549"/>
              </a:tblGrid>
              <a:tr h="321469">
                <a:tc>
                  <a:txBody>
                    <a:bodyPr/>
                    <a:lstStyle/>
                    <a:p>
                      <a:r>
                        <a:rPr lang="en-US" sz="1400" b="1" i="0" u="none" strike="noStrike" cap="none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Archive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cap="none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Dublin Core Metadata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dc.Title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Area of Study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dc.Subject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</a:t>
                      </a:r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c.Description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Year of</a:t>
                      </a:r>
                      <a:r>
                        <a:rPr lang="en-US" baseline="0" dirty="0" smtClean="0"/>
                        <a:t>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dc.Date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Registration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dc.Type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Record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dc.Identifier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dc.Source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Dissertation</a:t>
                      </a:r>
                      <a:r>
                        <a:rPr lang="en-US" baseline="0" dirty="0" smtClean="0"/>
                        <a:t>/Thesis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dc.Format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dc.Creator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r>
                        <a:rPr lang="en-US" dirty="0" smtClean="0"/>
                        <a:t>Guide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dc.Contributor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dc.Publisher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dc.Language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dc.Relation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Key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dc.Coverage</a:t>
                      </a:r>
                      <a:endParaRPr lang="en-US" dirty="0"/>
                    </a:p>
                  </a:txBody>
                  <a:tcPr/>
                </a:tc>
              </a:tr>
              <a:tr h="3214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dc.Rights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07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Devising the Database</a:t>
            </a:r>
          </a:p>
        </p:txBody>
      </p:sp>
      <p:grpSp>
        <p:nvGrpSpPr>
          <p:cNvPr id="440" name="Google Shape;440;p47"/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441" name="Google Shape;441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2" name="Google Shape;442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47"/>
          <p:cNvGrpSpPr/>
          <p:nvPr/>
        </p:nvGrpSpPr>
        <p:grpSpPr>
          <a:xfrm rot="10800000" flipH="1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445" name="Google Shape;445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6" name="Google Shape;446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8" name="Google Shape;448;p47"/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449" name="Google Shape;449;p47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0" name="Google Shape;450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2" name="Google Shape;452;p47"/>
          <p:cNvGrpSpPr/>
          <p:nvPr/>
        </p:nvGrpSpPr>
        <p:grpSpPr>
          <a:xfrm rot="10800000" flipH="1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453" name="Google Shape;453;p47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4" name="Google Shape;454;p47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47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6" name="Google Shape;456;p47"/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7"/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Gather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8" name="Google Shape;458;p47"/>
          <p:cNvSpPr txBox="1"/>
          <p:nvPr/>
        </p:nvSpPr>
        <p:spPr>
          <a:xfrm>
            <a:off x="485345" y="4045358"/>
            <a:ext cx="2109464" cy="67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collect </a:t>
            </a:r>
            <a:r>
              <a:rPr lang="en-US" sz="11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required documents by exploring </a:t>
            </a:r>
            <a:r>
              <a:rPr lang="en-US" sz="11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Local File space</a:t>
            </a: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59" name="Google Shape;459;p47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Enrich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0" name="Google Shape;460;p47"/>
          <p:cNvSpPr txBox="1"/>
          <p:nvPr/>
        </p:nvSpPr>
        <p:spPr>
          <a:xfrm>
            <a:off x="5714071" y="22851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Format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Design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Create</a:t>
            </a:r>
            <a:endParaRPr sz="1200" b="1" dirty="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</a:t>
            </a:r>
            <a:r>
              <a:rPr lang="en-US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Plan</a:t>
            </a: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the features reqiured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4" name="Google Shape;464;p47"/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Build and Preview the Collection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5491921" y="129948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Customiste the pae display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2150445" y="1339408"/>
            <a:ext cx="174001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1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 catalogue documents </a:t>
            </a:r>
            <a:r>
              <a:rPr lang="en-US" sz="1100" dirty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with metadata</a:t>
            </a: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4138" y="817177"/>
            <a:ext cx="35532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Roboto Condensed"/>
              </a:rPr>
              <a:t>using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Greenstone Digital Library Software</a:t>
            </a:r>
          </a:p>
        </p:txBody>
      </p:sp>
    </p:spTree>
    <p:extLst>
      <p:ext uri="{BB962C8B-B14F-4D97-AF65-F5344CB8AC3E}">
        <p14:creationId xmlns:p14="http://schemas.microsoft.com/office/powerpoint/2010/main" val="286376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Preview of ETD Database</a:t>
            </a:r>
            <a:endParaRPr dirty="0"/>
          </a:p>
        </p:txBody>
      </p:sp>
      <p:grpSp>
        <p:nvGrpSpPr>
          <p:cNvPr id="566" name="Google Shape;566;p50"/>
          <p:cNvGrpSpPr/>
          <p:nvPr/>
        </p:nvGrpSpPr>
        <p:grpSpPr>
          <a:xfrm>
            <a:off x="3111142" y="1219229"/>
            <a:ext cx="3362026" cy="2641868"/>
            <a:chOff x="238125" y="1676700"/>
            <a:chExt cx="2045650" cy="1779275"/>
          </a:xfrm>
        </p:grpSpPr>
        <p:sp>
          <p:nvSpPr>
            <p:cNvPr id="567" name="Google Shape;567;p50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91" name="Google Shape;591;p50"/>
          <p:cNvSpPr txBox="1">
            <a:spLocks noGrp="1"/>
          </p:cNvSpPr>
          <p:nvPr>
            <p:ph type="subTitle" idx="4294967295"/>
          </p:nvPr>
        </p:nvSpPr>
        <p:spPr>
          <a:xfrm>
            <a:off x="3395625" y="4037178"/>
            <a:ext cx="29622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Electronic Thesis and Dissertation Database</a:t>
            </a:r>
            <a:endParaRPr sz="1100" dirty="0"/>
          </a:p>
        </p:txBody>
      </p:sp>
      <p:cxnSp>
        <p:nvCxnSpPr>
          <p:cNvPr id="592" name="Google Shape;592;p50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40" y="1363404"/>
            <a:ext cx="3098441" cy="183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EVALUATION</a:t>
            </a:r>
            <a:endParaRPr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33" name="Google Shape;433;p46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6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Formative and Summative Evaluation of </a:t>
            </a:r>
            <a:r>
              <a:rPr lang="en-US" dirty="0" smtClean="0"/>
              <a:t>ETD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 rot="-5400000" flipH="1">
            <a:off x="5399608" y="1821475"/>
            <a:ext cx="1975500" cy="26289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3" name="Google Shape;373;p41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REVIEWS</a:t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6" name="Google Shape;376;p41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41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Formative</a:t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>
                <a:solidFill>
                  <a:schemeClr val="lt1"/>
                </a:solidFill>
              </a:rPr>
              <a:t>Evaluation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8" name="Google Shape;378;p41"/>
          <p:cNvSpPr txBox="1">
            <a:spLocks noGrp="1"/>
          </p:cNvSpPr>
          <p:nvPr>
            <p:ph type="subTitle" idx="1"/>
          </p:nvPr>
        </p:nvSpPr>
        <p:spPr>
          <a:xfrm>
            <a:off x="1741950" y="1650024"/>
            <a:ext cx="2131201" cy="1003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>
                <a:solidFill>
                  <a:schemeClr val="lt1"/>
                </a:solidFill>
              </a:rPr>
              <a:t>“</a:t>
            </a:r>
            <a:r>
              <a:rPr lang="en-US" dirty="0">
                <a:solidFill>
                  <a:schemeClr val="lt1"/>
                </a:solidFill>
              </a:rPr>
              <a:t>assessment </a:t>
            </a:r>
            <a:r>
              <a:rPr lang="en-US" dirty="0" smtClean="0">
                <a:solidFill>
                  <a:schemeClr val="lt1"/>
                </a:solidFill>
              </a:rPr>
              <a:t>conducted </a:t>
            </a:r>
            <a:r>
              <a:rPr lang="en-US" dirty="0">
                <a:solidFill>
                  <a:schemeClr val="lt1"/>
                </a:solidFill>
              </a:rPr>
              <a:t>during </a:t>
            </a:r>
            <a:r>
              <a:rPr lang="en-US" dirty="0" smtClean="0">
                <a:solidFill>
                  <a:schemeClr val="lt1"/>
                </a:solidFill>
              </a:rPr>
              <a:t>the development </a:t>
            </a:r>
            <a:r>
              <a:rPr lang="en-US" dirty="0">
                <a:solidFill>
                  <a:schemeClr val="lt1"/>
                </a:solidFill>
              </a:rPr>
              <a:t>process in order to </a:t>
            </a:r>
            <a:r>
              <a:rPr lang="en-US" dirty="0" smtClean="0">
                <a:solidFill>
                  <a:schemeClr val="lt1"/>
                </a:solidFill>
              </a:rPr>
              <a:t>alter </a:t>
            </a:r>
            <a:r>
              <a:rPr lang="en-US" dirty="0">
                <a:solidFill>
                  <a:schemeClr val="lt1"/>
                </a:solidFill>
              </a:rPr>
              <a:t>prototype to </a:t>
            </a:r>
            <a:r>
              <a:rPr lang="en-US" dirty="0" smtClean="0">
                <a:solidFill>
                  <a:schemeClr val="lt1"/>
                </a:solidFill>
              </a:rPr>
              <a:t>robustness</a:t>
            </a:r>
            <a:r>
              <a:rPr lang="en" dirty="0" smtClean="0">
                <a:solidFill>
                  <a:schemeClr val="lt1"/>
                </a:solidFill>
              </a:rPr>
              <a:t>!”</a:t>
            </a:r>
            <a:endParaRPr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Summative Evaluation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0" name="Google Shape;380;p41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" dirty="0" smtClean="0">
                <a:solidFill>
                  <a:schemeClr val="lt1"/>
                </a:solidFill>
              </a:rPr>
              <a:t>“</a:t>
            </a:r>
            <a:r>
              <a:rPr lang="en-US" dirty="0">
                <a:solidFill>
                  <a:schemeClr val="lt1"/>
                </a:solidFill>
              </a:rPr>
              <a:t>assessment conducted </a:t>
            </a:r>
            <a:r>
              <a:rPr lang="en-US" dirty="0" smtClean="0">
                <a:solidFill>
                  <a:schemeClr val="lt1"/>
                </a:solidFill>
              </a:rPr>
              <a:t>at </a:t>
            </a:r>
            <a:r>
              <a:rPr lang="en-US" dirty="0">
                <a:solidFill>
                  <a:schemeClr val="lt1"/>
                </a:solidFill>
              </a:rPr>
              <a:t>the end of development, to </a:t>
            </a:r>
            <a:r>
              <a:rPr lang="en-US" dirty="0" smtClean="0">
                <a:solidFill>
                  <a:schemeClr val="lt1"/>
                </a:solidFill>
              </a:rPr>
              <a:t>ensure </a:t>
            </a:r>
            <a:r>
              <a:rPr lang="en-US" dirty="0">
                <a:solidFill>
                  <a:schemeClr val="lt1"/>
                </a:solidFill>
              </a:rPr>
              <a:t>to what extent the</a:t>
            </a:r>
          </a:p>
          <a:p>
            <a:pPr marL="0" lvl="0" indent="0" algn="l"/>
            <a:r>
              <a:rPr lang="en-US" dirty="0">
                <a:solidFill>
                  <a:schemeClr val="lt1"/>
                </a:solidFill>
              </a:rPr>
              <a:t>i</a:t>
            </a:r>
            <a:r>
              <a:rPr lang="en-US" dirty="0" smtClean="0">
                <a:solidFill>
                  <a:schemeClr val="lt1"/>
                </a:solidFill>
              </a:rPr>
              <a:t>ntended objectives have </a:t>
            </a:r>
            <a:r>
              <a:rPr lang="en-US" dirty="0">
                <a:solidFill>
                  <a:schemeClr val="lt1"/>
                </a:solidFill>
              </a:rPr>
              <a:t>been accomplished.</a:t>
            </a:r>
            <a:r>
              <a:rPr lang="en" dirty="0" smtClean="0">
                <a:solidFill>
                  <a:schemeClr val="lt1"/>
                </a:solidFill>
              </a:rPr>
              <a:t>”</a:t>
            </a:r>
            <a:endParaRPr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301083" y="635620"/>
            <a:ext cx="8541834" cy="4337823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>
            <a:off x="1953698" y="123645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dirty="0"/>
              <a:t>Formative Evaluation</a:t>
            </a:r>
            <a:endParaRPr sz="2200" dirty="0"/>
          </a:p>
        </p:txBody>
      </p:sp>
      <p:graphicFrame>
        <p:nvGraphicFramePr>
          <p:cNvPr id="387" name="Google Shape;387;p42"/>
          <p:cNvGraphicFramePr/>
          <p:nvPr>
            <p:extLst>
              <p:ext uri="{D42A27DB-BD31-4B8C-83A1-F6EECF244321}">
                <p14:modId xmlns:p14="http://schemas.microsoft.com/office/powerpoint/2010/main" val="4252513929"/>
              </p:ext>
            </p:extLst>
          </p:nvPr>
        </p:nvGraphicFramePr>
        <p:xfrm>
          <a:off x="802887" y="635619"/>
          <a:ext cx="8040029" cy="4337824"/>
        </p:xfrm>
        <a:graphic>
          <a:graphicData uri="http://schemas.openxmlformats.org/drawingml/2006/table">
            <a:tbl>
              <a:tblPr>
                <a:noFill/>
                <a:tableStyleId>{CB16796B-6A18-4CD3-A65E-A942FBE28CA5}</a:tableStyleId>
              </a:tblPr>
              <a:tblGrid>
                <a:gridCol w="741518"/>
                <a:gridCol w="3487784"/>
                <a:gridCol w="3810727"/>
              </a:tblGrid>
              <a:tr h="4808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 smtClean="0">
                          <a:solidFill>
                            <a:schemeClr val="bg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S.No.</a:t>
                      </a:r>
                      <a:endParaRPr sz="1600" b="1" dirty="0">
                        <a:solidFill>
                          <a:schemeClr val="bg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Lapse/Error</a:t>
                      </a:r>
                      <a:endParaRPr sz="1600" b="1" dirty="0">
                        <a:solidFill>
                          <a:schemeClr val="bg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Response</a:t>
                      </a:r>
                      <a:endParaRPr sz="1600" b="1" dirty="0">
                        <a:solidFill>
                          <a:schemeClr val="bg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3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1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Simple Search Index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Advanced Sorting and Filtering Options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08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2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Exhaustive Listing of Records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Classified Browsing Index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3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3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Listing of Classified Documents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Supplemented with Number of Records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3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4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Visual Noise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Personalized Home and Browsing pages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08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5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Fixed Navigation Bar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Customization of Navigation bar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36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Default Banner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Redesigned Banner for ETD Database</a:t>
                      </a:r>
                      <a:endParaRPr lang="en"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808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7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Conventional Greenstone Icons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Custom Icons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Heuristic E</a:t>
            </a:r>
            <a:r>
              <a:rPr lang="en-US" dirty="0" smtClean="0"/>
              <a:t>valuation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867905" y="2430598"/>
            <a:ext cx="7935131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 smtClean="0"/>
              <a:t>“A </a:t>
            </a:r>
            <a:r>
              <a:rPr lang="en-US" sz="1400" dirty="0"/>
              <a:t>heuristic evaluation is the </a:t>
            </a:r>
            <a:r>
              <a:rPr lang="en-US" sz="1400" dirty="0" smtClean="0"/>
              <a:t>systematic </a:t>
            </a:r>
            <a:r>
              <a:rPr lang="en-US" sz="1400" dirty="0"/>
              <a:t>inspection of a user interface</a:t>
            </a:r>
          </a:p>
          <a:p>
            <a:r>
              <a:rPr lang="en-US" sz="1400" dirty="0"/>
              <a:t>design, based on interface design guidelines and principles. It specifically involves</a:t>
            </a:r>
          </a:p>
          <a:p>
            <a:r>
              <a:rPr lang="en-US" sz="1400" dirty="0"/>
              <a:t>evaluators examining the interface and judging its compliance with recognized usability</a:t>
            </a:r>
          </a:p>
          <a:p>
            <a:r>
              <a:rPr lang="en-US" sz="1400" dirty="0"/>
              <a:t>principles (the heuristics</a:t>
            </a:r>
            <a:r>
              <a:rPr lang="en-US" sz="1400" dirty="0" smtClean="0"/>
              <a:t>).”</a:t>
            </a:r>
            <a:endParaRPr sz="14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6003040" y="627722"/>
            <a:ext cx="3004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latin typeface="Exo 2"/>
              </a:rPr>
              <a:t>Summative Evaluation</a:t>
            </a:r>
            <a:endParaRPr lang="en-US" sz="2000" b="1" dirty="0">
              <a:latin typeface="Exo 2"/>
            </a:endParaRPr>
          </a:p>
        </p:txBody>
      </p:sp>
      <p:sp>
        <p:nvSpPr>
          <p:cNvPr id="8" name="Google Shape;184;p32"/>
          <p:cNvSpPr txBox="1">
            <a:spLocks/>
          </p:cNvSpPr>
          <p:nvPr/>
        </p:nvSpPr>
        <p:spPr>
          <a:xfrm>
            <a:off x="0" y="3813553"/>
            <a:ext cx="91440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/>
              <a:t>The Heuristic Evaluation was performed in 2 steps</a:t>
            </a:r>
          </a:p>
          <a:p>
            <a:pPr algn="l">
              <a:lnSpc>
                <a:spcPct val="150000"/>
              </a:lnSpc>
            </a:pPr>
            <a:r>
              <a:rPr lang="en-US" sz="1400" dirty="0" smtClean="0"/>
              <a:t>1</a:t>
            </a:r>
            <a:r>
              <a:rPr lang="en-US" sz="1400" dirty="0"/>
              <a:t>. Choosing the Heuristic Guideline </a:t>
            </a:r>
            <a:r>
              <a:rPr lang="en-US" sz="1400" dirty="0" smtClean="0"/>
              <a:t>(</a:t>
            </a:r>
            <a:r>
              <a:rPr lang="en-US" sz="1400" i="1" dirty="0" err="1" smtClean="0"/>
              <a:t>Jakob</a:t>
            </a:r>
            <a:r>
              <a:rPr lang="en-US" sz="1400" i="1" dirty="0" smtClean="0"/>
              <a:t> Nielsen's 10 General Principles For Interaction Design</a:t>
            </a:r>
            <a:r>
              <a:rPr lang="en-US" sz="1400" dirty="0" smtClean="0"/>
              <a:t>)</a:t>
            </a:r>
            <a:endParaRPr lang="en-US" sz="1400" dirty="0"/>
          </a:p>
          <a:p>
            <a:pPr algn="l">
              <a:lnSpc>
                <a:spcPct val="150000"/>
              </a:lnSpc>
            </a:pPr>
            <a:r>
              <a:rPr lang="en-US" sz="1400" dirty="0"/>
              <a:t>2. Define a Ranking </a:t>
            </a:r>
            <a:r>
              <a:rPr lang="en-US" sz="1400" dirty="0" smtClean="0"/>
              <a:t>System (</a:t>
            </a:r>
            <a:r>
              <a:rPr lang="en-US" sz="1400" i="1" dirty="0" smtClean="0"/>
              <a:t>Binary Ranking System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88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294468" y="216976"/>
            <a:ext cx="8548449" cy="4756467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87" name="Google Shape;387;p42"/>
          <p:cNvGraphicFramePr/>
          <p:nvPr>
            <p:extLst>
              <p:ext uri="{D42A27DB-BD31-4B8C-83A1-F6EECF244321}">
                <p14:modId xmlns:p14="http://schemas.microsoft.com/office/powerpoint/2010/main" val="1845389604"/>
              </p:ext>
            </p:extLst>
          </p:nvPr>
        </p:nvGraphicFramePr>
        <p:xfrm>
          <a:off x="728421" y="401772"/>
          <a:ext cx="8114496" cy="4755079"/>
        </p:xfrm>
        <a:graphic>
          <a:graphicData uri="http://schemas.openxmlformats.org/drawingml/2006/table">
            <a:tbl>
              <a:tblPr>
                <a:noFill/>
                <a:tableStyleId>{CB16796B-6A18-4CD3-A65E-A942FBE28CA5}</a:tableStyleId>
              </a:tblPr>
              <a:tblGrid>
                <a:gridCol w="748386"/>
                <a:gridCol w="3520088"/>
                <a:gridCol w="3846022"/>
              </a:tblGrid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 smtClean="0">
                          <a:solidFill>
                            <a:schemeClr val="bg1"/>
                          </a:solidFill>
                          <a:latin typeface="Roboto Condensed"/>
                          <a:ea typeface="Exo 2"/>
                          <a:cs typeface="Exo 2"/>
                          <a:sym typeface="Exo 2"/>
                        </a:rPr>
                        <a:t>S.No.</a:t>
                      </a:r>
                      <a:endParaRPr sz="1400" b="1" dirty="0">
                        <a:solidFill>
                          <a:schemeClr val="bg1"/>
                        </a:solidFill>
                        <a:latin typeface="Roboto Condensed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Usability Heuristics</a:t>
                      </a:r>
                      <a:endParaRPr sz="1400" b="1" dirty="0">
                        <a:solidFill>
                          <a:schemeClr val="bg1"/>
                        </a:solidFill>
                        <a:latin typeface="Roboto Condensed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Binary Ranking</a:t>
                      </a:r>
                      <a:endParaRPr sz="1400" b="1" dirty="0">
                        <a:solidFill>
                          <a:schemeClr val="bg1"/>
                        </a:solidFill>
                        <a:latin typeface="Roboto Condensed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1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Visibility of system status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59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2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Match between system and the real world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3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User control and freedom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4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Consistency and standards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5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Error prevention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6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Recognition rather than recall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7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Flexibility and efficiency of use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8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Aesthetic and minimalist design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57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9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Help users recognize, diagnose, and recover from errors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07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/>
                          <a:ea typeface="Roboto Condensed Light"/>
                          <a:cs typeface="Roboto Condensed Light"/>
                          <a:sym typeface="Roboto Condensed Light"/>
                        </a:rPr>
                        <a:t>10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Help and documentation</a:t>
                      </a: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 smtClean="0">
                          <a:solidFill>
                            <a:schemeClr val="bg1"/>
                          </a:solidFill>
                          <a:latin typeface="Roboto Condensed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lang="en-US" sz="1200" dirty="0" smtClean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bg1"/>
                        </a:solidFill>
                        <a:latin typeface="Roboto Condensed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66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390296" y="656478"/>
            <a:ext cx="197445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Research Problem, Definitions, Aim &amp; Objectives, Scope 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267128" y="1167854"/>
            <a:ext cx="20974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LITERATURE REVIEW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Review of past researches done under the themes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</a:t>
            </a:r>
            <a:r>
              <a:rPr lang="en" dirty="0" smtClean="0"/>
              <a:t>ethods adopted in the development of ETD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DESIGN &amp; DEVELOPMENT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9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Process of design, development and implementation of ETD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EVALUATION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Formative and Summative Evaluation of ETD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Contributions, limitations, Further Recommendations, 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558" name="Google Shape;558;p49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59" name="Google Shape;559;p49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Google Shape;560;p49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Contributions, limitations, Further Recommendations, 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4851" y="292399"/>
            <a:ext cx="5214300" cy="94620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Research Contributions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056154" y="1472620"/>
            <a:ext cx="878200" cy="528229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 flipH="1">
            <a:off x="1799617" y="1523797"/>
            <a:ext cx="5857900" cy="354593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oboto Condensed"/>
              </a:rPr>
              <a:t>Digitalized the physical collection of Thesis and Dissertation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idx="3"/>
          </p:nvPr>
        </p:nvSpPr>
        <p:spPr>
          <a:xfrm>
            <a:off x="1086651" y="1998345"/>
            <a:ext cx="847705" cy="391836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 flipH="1">
            <a:off x="1799617" y="3353489"/>
            <a:ext cx="5730269" cy="332426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oboto Condensed"/>
              </a:rPr>
              <a:t>Customized </a:t>
            </a:r>
            <a:r>
              <a:rPr lang="en-US" sz="1600" dirty="0" smtClean="0">
                <a:solidFill>
                  <a:schemeClr val="tx1"/>
                </a:solidFill>
                <a:latin typeface="Roboto Condensed"/>
              </a:rPr>
              <a:t>Greenstone Macros</a:t>
            </a:r>
            <a:endParaRPr lang="en-US" sz="1600" dirty="0">
              <a:solidFill>
                <a:schemeClr val="tx1"/>
              </a:solidFill>
              <a:latin typeface="Roboto Condensed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6"/>
          </p:nvPr>
        </p:nvSpPr>
        <p:spPr>
          <a:xfrm flipH="1">
            <a:off x="1799617" y="1997309"/>
            <a:ext cx="6023134" cy="364368"/>
          </a:xfrm>
        </p:spPr>
        <p:txBody>
          <a:bodyPr/>
          <a:lstStyle/>
          <a:p>
            <a:r>
              <a:rPr lang="en-US" sz="1600" dirty="0">
                <a:solidFill>
                  <a:schemeClr val="tx1"/>
                </a:solidFill>
                <a:latin typeface="Roboto Condensed"/>
              </a:rPr>
              <a:t>Gathered Metadata of Thesis and Dissertation Collection.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850" y="825950"/>
            <a:ext cx="8340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Roboto Condensed"/>
              </a:rPr>
              <a:t>The core contribution of the project </a:t>
            </a:r>
            <a:r>
              <a:rPr lang="en-US" dirty="0" smtClean="0">
                <a:solidFill>
                  <a:schemeClr val="tx1"/>
                </a:solidFill>
                <a:latin typeface="Roboto Condensed"/>
              </a:rPr>
              <a:t>is to </a:t>
            </a:r>
            <a:r>
              <a:rPr lang="en-US" dirty="0">
                <a:solidFill>
                  <a:schemeClr val="tx1"/>
                </a:solidFill>
                <a:latin typeface="Roboto Condensed"/>
              </a:rPr>
              <a:t>create an Electronic Thesis and Dissertation Database. The subventions of the </a:t>
            </a:r>
            <a:r>
              <a:rPr lang="en-US" dirty="0" smtClean="0">
                <a:solidFill>
                  <a:schemeClr val="tx1"/>
                </a:solidFill>
                <a:latin typeface="Roboto Condensed"/>
              </a:rPr>
              <a:t>present dissertation </a:t>
            </a:r>
            <a:r>
              <a:rPr lang="en-US" dirty="0">
                <a:solidFill>
                  <a:schemeClr val="tx1"/>
                </a:solidFill>
                <a:latin typeface="Roboto Condensed"/>
              </a:rPr>
              <a:t>work include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1086650" y="2499297"/>
            <a:ext cx="847705" cy="3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1086649" y="2924847"/>
            <a:ext cx="847705" cy="3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1104792" y="3350380"/>
            <a:ext cx="847705" cy="39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64851" y="2507195"/>
            <a:ext cx="62262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Roboto Condensed"/>
              </a:rPr>
              <a:t>Finding useful features of Open Source Digital Library software.</a:t>
            </a:r>
            <a:endParaRPr lang="en-US" sz="1600" dirty="0">
              <a:solidFill>
                <a:schemeClr val="tx1"/>
              </a:solidFill>
              <a:latin typeface="Roboto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64851" y="2958634"/>
            <a:ext cx="6468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Roboto Condensed"/>
              </a:rPr>
              <a:t>Explored different components of Greenstone Digital library software</a:t>
            </a:r>
          </a:p>
        </p:txBody>
      </p:sp>
    </p:spTree>
    <p:extLst>
      <p:ext uri="{BB962C8B-B14F-4D97-AF65-F5344CB8AC3E}">
        <p14:creationId xmlns:p14="http://schemas.microsoft.com/office/powerpoint/2010/main" val="344785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Infograpics</a:t>
            </a:r>
            <a:endParaRPr dirty="0"/>
          </a:p>
        </p:txBody>
      </p:sp>
      <p:cxnSp>
        <p:nvCxnSpPr>
          <p:cNvPr id="252" name="Google Shape;252;p37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7"/>
          <p:cNvCxnSpPr/>
          <p:nvPr/>
        </p:nvCxnSpPr>
        <p:spPr>
          <a:xfrm rot="10800000">
            <a:off x="-2431950" y="3283693"/>
            <a:ext cx="486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7"/>
          <p:cNvCxnSpPr/>
          <p:nvPr/>
        </p:nvCxnSpPr>
        <p:spPr>
          <a:xfrm flipH="1">
            <a:off x="4924750" y="3859952"/>
            <a:ext cx="421924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37"/>
          <p:cNvSpPr txBox="1">
            <a:spLocks noGrp="1"/>
          </p:cNvSpPr>
          <p:nvPr>
            <p:ph type="title" idx="2"/>
          </p:nvPr>
        </p:nvSpPr>
        <p:spPr>
          <a:xfrm>
            <a:off x="1315498" y="1479666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205</a:t>
            </a:r>
            <a:endParaRPr dirty="0"/>
          </a:p>
        </p:txBody>
      </p:sp>
      <p:sp>
        <p:nvSpPr>
          <p:cNvPr id="256" name="Google Shape;256;p37"/>
          <p:cNvSpPr txBox="1">
            <a:spLocks noGrp="1"/>
          </p:cNvSpPr>
          <p:nvPr>
            <p:ph type="title" idx="3"/>
          </p:nvPr>
        </p:nvSpPr>
        <p:spPr>
          <a:xfrm>
            <a:off x="1320037" y="2970262"/>
            <a:ext cx="1561814" cy="5433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9</a:t>
            </a:r>
            <a:endParaRPr sz="3600" dirty="0"/>
          </a:p>
        </p:txBody>
      </p:sp>
      <p:sp>
        <p:nvSpPr>
          <p:cNvPr id="257" name="Google Shape;257;p37"/>
          <p:cNvSpPr txBox="1">
            <a:spLocks noGrp="1"/>
          </p:cNvSpPr>
          <p:nvPr>
            <p:ph type="title" idx="5"/>
          </p:nvPr>
        </p:nvSpPr>
        <p:spPr>
          <a:xfrm>
            <a:off x="3518435" y="3671322"/>
            <a:ext cx="1342858" cy="3772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196</a:t>
            </a:r>
            <a:endParaRPr sz="4000" dirty="0"/>
          </a:p>
        </p:txBody>
      </p:sp>
      <p:sp>
        <p:nvSpPr>
          <p:cNvPr id="258" name="Google Shape;258;p37"/>
          <p:cNvSpPr/>
          <p:nvPr/>
        </p:nvSpPr>
        <p:spPr>
          <a:xfrm>
            <a:off x="3317622" y="1606925"/>
            <a:ext cx="2123970" cy="44938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 flipH="1">
            <a:off x="3330642" y="1667289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Total Number of Records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268052" y="3100695"/>
            <a:ext cx="1856584" cy="33690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5114127" y="3613909"/>
            <a:ext cx="2234744" cy="52563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7"/>
          <p:cNvSpPr txBox="1">
            <a:spLocks noGrp="1"/>
          </p:cNvSpPr>
          <p:nvPr>
            <p:ph type="subTitle" idx="6"/>
          </p:nvPr>
        </p:nvSpPr>
        <p:spPr>
          <a:xfrm flipH="1">
            <a:off x="5144212" y="3677853"/>
            <a:ext cx="3264900" cy="552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lt1"/>
                </a:solidFill>
              </a:rPr>
              <a:t>Records  in the Collection</a:t>
            </a:r>
            <a:endParaRPr sz="1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</a:endParaRPr>
          </a:p>
        </p:txBody>
      </p:sp>
      <p:cxnSp>
        <p:nvCxnSpPr>
          <p:cNvPr id="17" name="Google Shape;254;p37"/>
          <p:cNvCxnSpPr/>
          <p:nvPr/>
        </p:nvCxnSpPr>
        <p:spPr>
          <a:xfrm rot="10800000">
            <a:off x="5375998" y="2684296"/>
            <a:ext cx="37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61;p37"/>
          <p:cNvSpPr/>
          <p:nvPr/>
        </p:nvSpPr>
        <p:spPr>
          <a:xfrm>
            <a:off x="5580342" y="2452396"/>
            <a:ext cx="2030400" cy="412824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63;p37"/>
          <p:cNvSpPr txBox="1">
            <a:spLocks noGrp="1"/>
          </p:cNvSpPr>
          <p:nvPr>
            <p:ph type="subTitle" idx="6"/>
          </p:nvPr>
        </p:nvSpPr>
        <p:spPr>
          <a:xfrm flipH="1">
            <a:off x="351801" y="311939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Missing Dissertations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0" name="Google Shape;257;p37"/>
          <p:cNvSpPr txBox="1">
            <a:spLocks/>
          </p:cNvSpPr>
          <p:nvPr/>
        </p:nvSpPr>
        <p:spPr>
          <a:xfrm>
            <a:off x="4098734" y="2479388"/>
            <a:ext cx="1342858" cy="37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3200" dirty="0" smtClean="0"/>
              <a:t>6</a:t>
            </a:r>
            <a:endParaRPr lang="en" sz="3200" dirty="0"/>
          </a:p>
        </p:txBody>
      </p:sp>
      <p:sp>
        <p:nvSpPr>
          <p:cNvPr id="4" name="Rectangle 3"/>
          <p:cNvSpPr/>
          <p:nvPr/>
        </p:nvSpPr>
        <p:spPr>
          <a:xfrm>
            <a:off x="5631990" y="2486630"/>
            <a:ext cx="19787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>
                <a:solidFill>
                  <a:schemeClr val="bg1"/>
                </a:solidFill>
                <a:latin typeface="Roboto Condensed"/>
              </a:rPr>
              <a:t>PDF’s couldn’t be Processed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4394" y="376498"/>
            <a:ext cx="5396697" cy="751911"/>
          </a:xfrm>
        </p:spPr>
        <p:txBody>
          <a:bodyPr/>
          <a:lstStyle/>
          <a:p>
            <a:r>
              <a:rPr lang="en-US" dirty="0" smtClean="0"/>
              <a:t>Limitations of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566" y="1128409"/>
            <a:ext cx="7723761" cy="1784400"/>
          </a:xfrm>
        </p:spPr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Digitization of Thesis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Standardization of Nomenclature for Subject Headings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Real Time Evaluation of </a:t>
            </a:r>
            <a:r>
              <a:rPr lang="en-US" sz="1600" dirty="0"/>
              <a:t>t</a:t>
            </a:r>
            <a:r>
              <a:rPr lang="en-US" sz="1600" dirty="0" smtClean="0"/>
              <a:t>he Database by </a:t>
            </a:r>
            <a:r>
              <a:rPr lang="en-US" sz="1600" dirty="0"/>
              <a:t>t</a:t>
            </a:r>
            <a:r>
              <a:rPr lang="en-US" sz="1600" dirty="0" smtClean="0"/>
              <a:t>he Experts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Individual PDF Copies of Abstract, TOC, Bibliography Under Same Record.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Greenstone Digital Library Software Version 3.09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01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1447" y="376498"/>
            <a:ext cx="6828817" cy="576813"/>
          </a:xfrm>
        </p:spPr>
        <p:txBody>
          <a:bodyPr/>
          <a:lstStyle/>
          <a:p>
            <a:r>
              <a:rPr lang="en-US" dirty="0" smtClean="0"/>
              <a:t>Recommendation for Future Research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0314" y="1146906"/>
            <a:ext cx="7665397" cy="348346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/>
              <a:t>To extend the ETD Database as a full scale digital library </a:t>
            </a:r>
            <a:r>
              <a:rPr lang="en-US" sz="1400" dirty="0" smtClean="0"/>
              <a:t>with reference </a:t>
            </a:r>
            <a:r>
              <a:rPr lang="en-US" sz="1400" dirty="0" err="1"/>
              <a:t>ebooks</a:t>
            </a:r>
            <a:r>
              <a:rPr lang="en-US" sz="1400" dirty="0"/>
              <a:t>, question </a:t>
            </a:r>
            <a:r>
              <a:rPr lang="en-US" sz="1400" dirty="0" smtClean="0"/>
              <a:t>bank, </a:t>
            </a:r>
            <a:r>
              <a:rPr lang="en-US" sz="1400" dirty="0"/>
              <a:t>faculty profile, faculty publications, photo exhibition…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stretch out the ETD Database with years to come.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</a:t>
            </a:r>
            <a:r>
              <a:rPr lang="en-US" sz="1400" dirty="0"/>
              <a:t>explore Greenstone digital library software more and more.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develop </a:t>
            </a:r>
            <a:r>
              <a:rPr lang="en-US" sz="1400" dirty="0"/>
              <a:t>collection of records with multiple document types can </a:t>
            </a:r>
            <a:r>
              <a:rPr lang="en-US" sz="1400" dirty="0" smtClean="0"/>
              <a:t>still be </a:t>
            </a:r>
            <a:r>
              <a:rPr lang="en-US" sz="1400" dirty="0"/>
              <a:t>explored. </a:t>
            </a: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further the work </a:t>
            </a:r>
            <a:r>
              <a:rPr lang="en-US" sz="1400" dirty="0"/>
              <a:t>study on Greenstone Digital Library Software </a:t>
            </a:r>
            <a:r>
              <a:rPr lang="en-US" sz="1400" dirty="0" smtClean="0"/>
              <a:t>Version 3.09</a:t>
            </a:r>
            <a:r>
              <a:rPr lang="en-US" sz="1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study the </a:t>
            </a:r>
            <a:r>
              <a:rPr lang="en-US" sz="1400" dirty="0"/>
              <a:t>User experience on the </a:t>
            </a:r>
            <a:r>
              <a:rPr lang="en-US" sz="1400" dirty="0" smtClean="0"/>
              <a:t>database, </a:t>
            </a:r>
            <a:r>
              <a:rPr lang="en-US" sz="1400" dirty="0"/>
              <a:t>and their feedback can be used </a:t>
            </a:r>
            <a:r>
              <a:rPr lang="en-US" sz="1400" dirty="0" smtClean="0"/>
              <a:t>for improving and customizing </a:t>
            </a:r>
            <a:r>
              <a:rPr lang="en-US" sz="1400" dirty="0"/>
              <a:t>the macros to attain robustness in the ETD </a:t>
            </a:r>
            <a:r>
              <a:rPr lang="en-US" sz="1400" dirty="0" smtClean="0"/>
              <a:t>collection and </a:t>
            </a:r>
            <a:r>
              <a:rPr lang="en-US" sz="1400" dirty="0"/>
              <a:t>user friendliness in accessing the ETD Database.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dirty="0" smtClean="0"/>
              <a:t>To conduct a </a:t>
            </a:r>
            <a:r>
              <a:rPr lang="en-US" sz="1400" dirty="0"/>
              <a:t>Bibliometric analysis on the metadata </a:t>
            </a:r>
            <a:r>
              <a:rPr lang="en-US" sz="1400" dirty="0" smtClean="0"/>
              <a:t>gathered.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936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ctrTitle" idx="2"/>
          </p:nvPr>
        </p:nvSpPr>
        <p:spPr>
          <a:xfrm>
            <a:off x="618564" y="2012556"/>
            <a:ext cx="1023577" cy="427500"/>
          </a:xfrm>
        </p:spPr>
        <p:txBody>
          <a:bodyPr/>
          <a:lstStyle/>
          <a:p>
            <a:r>
              <a:rPr lang="en-US" sz="1600" dirty="0" smtClean="0"/>
              <a:t>Pros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0576" y="1650025"/>
            <a:ext cx="3402106" cy="1738634"/>
          </a:xfrm>
        </p:spPr>
        <p:txBody>
          <a:bodyPr/>
          <a:lstStyle/>
          <a:p>
            <a:pPr marL="152400" indent="0" algn="ctr">
              <a:lnSpc>
                <a:spcPct val="150000"/>
              </a:lnSpc>
            </a:pPr>
            <a:r>
              <a:rPr lang="en-US" sz="1400" dirty="0" smtClean="0"/>
              <a:t>Digital </a:t>
            </a:r>
            <a:r>
              <a:rPr lang="en-US" sz="1400" dirty="0"/>
              <a:t>services </a:t>
            </a:r>
            <a:r>
              <a:rPr lang="en-US" sz="1400" dirty="0" smtClean="0"/>
              <a:t>are more Economic</a:t>
            </a:r>
          </a:p>
          <a:p>
            <a:pPr marL="152400" indent="0" algn="ctr">
              <a:lnSpc>
                <a:spcPct val="150000"/>
              </a:lnSpc>
            </a:pPr>
            <a:r>
              <a:rPr lang="en-US" sz="1400" dirty="0" smtClean="0"/>
              <a:t>Helpful to preserve primary hardcopy</a:t>
            </a:r>
          </a:p>
          <a:p>
            <a:pPr marL="152400" indent="0" algn="ctr">
              <a:lnSpc>
                <a:spcPct val="150000"/>
              </a:lnSpc>
            </a:pPr>
            <a:r>
              <a:rPr lang="en-US" sz="1400" dirty="0" smtClean="0"/>
              <a:t>Inculcates fluency of using e-services</a:t>
            </a:r>
          </a:p>
          <a:p>
            <a:pPr marL="152400" indent="0" algn="ctr">
              <a:lnSpc>
                <a:spcPct val="150000"/>
              </a:lnSpc>
            </a:pPr>
            <a:r>
              <a:rPr lang="en-US" sz="1400" dirty="0"/>
              <a:t>A</a:t>
            </a:r>
            <a:r>
              <a:rPr lang="en-US" sz="1400" dirty="0" smtClean="0"/>
              <a:t>ccessibility </a:t>
            </a:r>
            <a:r>
              <a:rPr lang="en-US" sz="1400" dirty="0"/>
              <a:t>for all students and staff.</a:t>
            </a:r>
            <a:endParaRPr lang="en-US" sz="1400" dirty="0" smtClean="0"/>
          </a:p>
          <a:p>
            <a:pPr marL="152400" indent="0"/>
            <a:endParaRPr lang="en-US" sz="1400" dirty="0" smtClean="0"/>
          </a:p>
          <a:p>
            <a:pPr marL="152400" indent="0"/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>
          <a:xfrm>
            <a:off x="7681756" y="2012556"/>
            <a:ext cx="1018492" cy="427500"/>
          </a:xfrm>
        </p:spPr>
        <p:txBody>
          <a:bodyPr/>
          <a:lstStyle/>
          <a:p>
            <a:r>
              <a:rPr lang="en-US" sz="1600" dirty="0" smtClean="0"/>
              <a:t>Cons</a:t>
            </a:r>
            <a:endParaRPr lang="en-US" sz="1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5075221" y="1724706"/>
            <a:ext cx="2850160" cy="1003200"/>
          </a:xfrm>
        </p:spPr>
        <p:txBody>
          <a:bodyPr/>
          <a:lstStyle/>
          <a:p>
            <a:pPr marL="152400" indent="0" algn="ctr">
              <a:lnSpc>
                <a:spcPct val="150000"/>
              </a:lnSpc>
            </a:pPr>
            <a:r>
              <a:rPr lang="en-US" sz="1400" dirty="0"/>
              <a:t>Funding </a:t>
            </a:r>
            <a:endParaRPr lang="en-US" sz="1400" dirty="0" smtClean="0"/>
          </a:p>
          <a:p>
            <a:pPr marL="152400" indent="0" algn="ctr">
              <a:lnSpc>
                <a:spcPct val="150000"/>
              </a:lnSpc>
            </a:pPr>
            <a:r>
              <a:rPr lang="en-US" sz="1400" dirty="0" smtClean="0"/>
              <a:t>Proprietorship &amp; Licensing</a:t>
            </a:r>
          </a:p>
          <a:p>
            <a:pPr marL="152400" indent="0" algn="ctr">
              <a:lnSpc>
                <a:spcPct val="150000"/>
              </a:lnSpc>
            </a:pPr>
            <a:r>
              <a:rPr lang="en-US" sz="1400" dirty="0" smtClean="0"/>
              <a:t>Integrity </a:t>
            </a:r>
            <a:r>
              <a:rPr lang="en-US" sz="1400" dirty="0"/>
              <a:t>of the scholarly </a:t>
            </a:r>
            <a:r>
              <a:rPr lang="en-US" sz="1400" dirty="0" smtClean="0"/>
              <a:t>work</a:t>
            </a:r>
            <a:endParaRPr lang="en-US" sz="1400" dirty="0"/>
          </a:p>
          <a:p>
            <a:pPr>
              <a:lnSpc>
                <a:spcPct val="150000"/>
              </a:lnSpc>
            </a:pPr>
            <a:endParaRPr lang="en-US" sz="1400" dirty="0" smtClean="0"/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18564" y="3496236"/>
            <a:ext cx="80816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Roboto Condensed"/>
              </a:rPr>
              <a:t>This project brought forth the edges of developing a digital library collection of Electronic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Roboto Condensed"/>
              </a:rPr>
              <a:t>Thesis and Dissertations using greenstone digital library software </a:t>
            </a:r>
            <a:endParaRPr lang="en-US" dirty="0" smtClean="0">
              <a:solidFill>
                <a:schemeClr val="bg2"/>
              </a:solidFill>
              <a:latin typeface="Roboto Condensed"/>
            </a:endParaRP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Roboto Condensed"/>
              </a:rPr>
              <a:t>Looking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ahead, </a:t>
            </a:r>
            <a:r>
              <a:rPr lang="en-US" dirty="0" smtClean="0">
                <a:solidFill>
                  <a:schemeClr val="bg2"/>
                </a:solidFill>
                <a:latin typeface="Roboto Condensed"/>
              </a:rPr>
              <a:t>This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ETD Database </a:t>
            </a:r>
            <a:r>
              <a:rPr lang="en-US" dirty="0" smtClean="0">
                <a:solidFill>
                  <a:schemeClr val="bg2"/>
                </a:solidFill>
                <a:latin typeface="Roboto Condensed"/>
              </a:rPr>
              <a:t>shall </a:t>
            </a:r>
            <a:r>
              <a:rPr lang="en-US" dirty="0">
                <a:solidFill>
                  <a:schemeClr val="bg2"/>
                </a:solidFill>
                <a:latin typeface="Roboto Condensed"/>
              </a:rPr>
              <a:t>serve as a handy tool in preserving as well exploiting the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Roboto Condensed"/>
              </a:rPr>
              <a:t>scholarly output of the Department of Library and Information Science, Pondicherry University</a:t>
            </a:r>
          </a:p>
        </p:txBody>
      </p:sp>
    </p:spTree>
    <p:extLst>
      <p:ext uri="{BB962C8B-B14F-4D97-AF65-F5344CB8AC3E}">
        <p14:creationId xmlns:p14="http://schemas.microsoft.com/office/powerpoint/2010/main" val="31314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9685" y="4087906"/>
            <a:ext cx="3617259" cy="67794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cxnSp>
        <p:nvCxnSpPr>
          <p:cNvPr id="599" name="Google Shape;599;p51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51"/>
          <p:cNvSpPr txBox="1">
            <a:spLocks noGrp="1"/>
          </p:cNvSpPr>
          <p:nvPr>
            <p:ph type="subTitle" idx="1"/>
          </p:nvPr>
        </p:nvSpPr>
        <p:spPr>
          <a:xfrm>
            <a:off x="58815" y="3843964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annapoorani1094@gmail.com </a:t>
            </a:r>
            <a:endParaRPr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+91  </a:t>
            </a:r>
            <a:r>
              <a:rPr lang="en" dirty="0" smtClean="0">
                <a:ln w="0"/>
                <a:solidFill>
                  <a:schemeClr val="tx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8903109410</a:t>
            </a:r>
            <a:endParaRPr dirty="0">
              <a:ln w="0"/>
              <a:solidFill>
                <a:schemeClr val="tx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00" name="Google Shape;600;p51"/>
          <p:cNvGrpSpPr/>
          <p:nvPr/>
        </p:nvGrpSpPr>
        <p:grpSpPr>
          <a:xfrm>
            <a:off x="8090523" y="808178"/>
            <a:ext cx="279476" cy="279476"/>
            <a:chOff x="1379798" y="1723250"/>
            <a:chExt cx="397887" cy="397887"/>
          </a:xfrm>
        </p:grpSpPr>
        <p:sp>
          <p:nvSpPr>
            <p:cNvPr id="601" name="Google Shape;601;p51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51"/>
          <p:cNvGrpSpPr/>
          <p:nvPr/>
        </p:nvGrpSpPr>
        <p:grpSpPr>
          <a:xfrm>
            <a:off x="7341818" y="808178"/>
            <a:ext cx="279490" cy="279476"/>
            <a:chOff x="266768" y="1721375"/>
            <a:chExt cx="397907" cy="397887"/>
          </a:xfrm>
        </p:grpSpPr>
        <p:sp>
          <p:nvSpPr>
            <p:cNvPr id="606" name="Google Shape;606;p51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51"/>
          <p:cNvGrpSpPr/>
          <p:nvPr/>
        </p:nvGrpSpPr>
        <p:grpSpPr>
          <a:xfrm>
            <a:off x="7716184" y="808178"/>
            <a:ext cx="279461" cy="279476"/>
            <a:chOff x="864491" y="1723250"/>
            <a:chExt cx="397866" cy="397887"/>
          </a:xfrm>
        </p:grpSpPr>
        <p:sp>
          <p:nvSpPr>
            <p:cNvPr id="609" name="Google Shape;609;p51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Research </a:t>
            </a:r>
            <a:r>
              <a:rPr lang="en-US" dirty="0"/>
              <a:t>Problem, Definitions, Aim &amp; Objectives, </a:t>
            </a:r>
            <a:r>
              <a:rPr lang="en-US" dirty="0" smtClean="0"/>
              <a:t>Scope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PROBLEM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83" y="1299050"/>
            <a:ext cx="2314554" cy="3829751"/>
          </a:xfrm>
          <a:prstGeom prst="rect">
            <a:avLst/>
          </a:prstGeom>
        </p:spPr>
      </p:pic>
      <p:cxnSp>
        <p:nvCxnSpPr>
          <p:cNvPr id="4" name="Google Shape;223;p35"/>
          <p:cNvCxnSpPr/>
          <p:nvPr/>
        </p:nvCxnSpPr>
        <p:spPr>
          <a:xfrm>
            <a:off x="4849083" y="1812377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25;p35"/>
          <p:cNvSpPr txBox="1">
            <a:spLocks/>
          </p:cNvSpPr>
          <p:nvPr/>
        </p:nvSpPr>
        <p:spPr>
          <a:xfrm>
            <a:off x="2830750" y="1299050"/>
            <a:ext cx="2335066" cy="50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r"/>
            <a:r>
              <a:rPr lang="en-US" sz="1600" dirty="0" smtClean="0"/>
              <a:t>Existin</a:t>
            </a:r>
            <a:r>
              <a:rPr lang="en-US" sz="1600" dirty="0"/>
              <a:t>g</a:t>
            </a:r>
            <a:r>
              <a:rPr lang="en-US" sz="1600" dirty="0" smtClean="0"/>
              <a:t> Data System</a:t>
            </a:r>
            <a:endParaRPr lang="en-US" sz="1600" dirty="0"/>
          </a:p>
        </p:txBody>
      </p:sp>
      <p:sp>
        <p:nvSpPr>
          <p:cNvPr id="6" name="Google Shape;226;p35"/>
          <p:cNvSpPr txBox="1">
            <a:spLocks/>
          </p:cNvSpPr>
          <p:nvPr/>
        </p:nvSpPr>
        <p:spPr>
          <a:xfrm>
            <a:off x="1851102" y="1825527"/>
            <a:ext cx="3314714" cy="2188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dirty="0" smtClean="0"/>
              <a:t>Data Insufficiency</a:t>
            </a:r>
          </a:p>
          <a:p>
            <a:pPr algn="r">
              <a:lnSpc>
                <a:spcPct val="150000"/>
              </a:lnSpc>
            </a:pPr>
            <a:r>
              <a:rPr lang="en-US" dirty="0" smtClean="0"/>
              <a:t>Neither </a:t>
            </a:r>
            <a:r>
              <a:rPr lang="en-US" dirty="0"/>
              <a:t>a semantic </a:t>
            </a:r>
            <a:r>
              <a:rPr lang="en-US" dirty="0" smtClean="0"/>
              <a:t>structure</a:t>
            </a:r>
          </a:p>
          <a:p>
            <a:pPr algn="r">
              <a:lnSpc>
                <a:spcPct val="150000"/>
              </a:lnSpc>
            </a:pPr>
            <a:r>
              <a:rPr lang="en-US" dirty="0" smtClean="0"/>
              <a:t>Manual Browsing</a:t>
            </a:r>
          </a:p>
          <a:p>
            <a:pPr algn="r">
              <a:lnSpc>
                <a:spcPct val="150000"/>
              </a:lnSpc>
            </a:pPr>
            <a:r>
              <a:rPr lang="en-US" dirty="0" smtClean="0"/>
              <a:t>Laborious Task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Time </a:t>
            </a:r>
            <a:r>
              <a:rPr lang="en-US" dirty="0" smtClean="0"/>
              <a:t>Consuming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Unpreserved of Primary </a:t>
            </a:r>
            <a:r>
              <a:rPr lang="en-US" dirty="0" smtClean="0"/>
              <a:t>Data</a:t>
            </a:r>
          </a:p>
          <a:p>
            <a:pPr algn="r">
              <a:lnSpc>
                <a:spcPct val="150000"/>
              </a:lnSpc>
            </a:pPr>
            <a:r>
              <a:rPr lang="en-US" dirty="0" smtClean="0"/>
              <a:t>Restricted Access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Limited usage of Intellectual </a:t>
            </a:r>
            <a:r>
              <a:rPr lang="en-US" dirty="0" smtClean="0"/>
              <a:t>Output</a:t>
            </a:r>
          </a:p>
          <a:p>
            <a:pPr algn="r">
              <a:lnSpc>
                <a:spcPct val="150000"/>
              </a:lnSpc>
            </a:pPr>
            <a:endParaRPr lang="en-US" dirty="0" smtClean="0"/>
          </a:p>
          <a:p>
            <a:pPr algn="r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dirty="0" smtClean="0"/>
              <a:t>Digital Library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r>
              <a:rPr lang="en-US" dirty="0" smtClean="0"/>
              <a:t>Institutional Repository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4"/>
          </p:nvPr>
        </p:nvSpPr>
        <p:spPr>
          <a:xfrm>
            <a:off x="3235200" y="1661139"/>
            <a:ext cx="2673599" cy="1571074"/>
          </a:xfrm>
        </p:spPr>
        <p:txBody>
          <a:bodyPr/>
          <a:lstStyle/>
          <a:p>
            <a:r>
              <a:rPr lang="en-US" dirty="0" smtClean="0"/>
              <a:t>“Digital </a:t>
            </a:r>
            <a:r>
              <a:rPr lang="en-US" dirty="0"/>
              <a:t>collections capturing and preserving the</a:t>
            </a:r>
          </a:p>
          <a:p>
            <a:r>
              <a:rPr lang="en-US" dirty="0"/>
              <a:t>intellectual output of a single or multi-university </a:t>
            </a:r>
            <a:r>
              <a:rPr lang="en-US" dirty="0" smtClean="0"/>
              <a:t>community”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r>
              <a:rPr lang="en-US" dirty="0" smtClean="0"/>
              <a:t>ETD Database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6"/>
          </p:nvPr>
        </p:nvSpPr>
        <p:spPr>
          <a:xfrm>
            <a:off x="5908800" y="3232213"/>
            <a:ext cx="2673600" cy="1003200"/>
          </a:xfrm>
        </p:spPr>
        <p:txBody>
          <a:bodyPr/>
          <a:lstStyle/>
          <a:p>
            <a:r>
              <a:rPr lang="en-US" dirty="0" smtClean="0"/>
              <a:t>“an </a:t>
            </a:r>
            <a:r>
              <a:rPr lang="en-US" dirty="0"/>
              <a:t>electronic system that </a:t>
            </a:r>
            <a:r>
              <a:rPr lang="en-US" dirty="0" smtClean="0"/>
              <a:t>captures preserves and</a:t>
            </a:r>
          </a:p>
          <a:p>
            <a:r>
              <a:rPr lang="en-US" dirty="0" smtClean="0"/>
              <a:t>provides access to Digital collections of Thesis and Dissertation Metadata along with Bibliographic data” 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561600" y="3232213"/>
            <a:ext cx="2673599" cy="1003200"/>
          </a:xfrm>
        </p:spPr>
        <p:txBody>
          <a:bodyPr/>
          <a:lstStyle/>
          <a:p>
            <a:r>
              <a:rPr lang="en-US" dirty="0"/>
              <a:t>"a focused collection of digital objects, </a:t>
            </a:r>
            <a:r>
              <a:rPr lang="en-US" dirty="0" smtClean="0"/>
              <a:t>along </a:t>
            </a:r>
            <a:r>
              <a:rPr lang="en-US" dirty="0"/>
              <a:t>with</a:t>
            </a:r>
          </a:p>
          <a:p>
            <a:r>
              <a:rPr lang="en-US" dirty="0"/>
              <a:t>methods for access and retrieval, and for selection, organization, and maintenance of </a:t>
            </a:r>
            <a:r>
              <a:rPr lang="en-US" dirty="0" smtClean="0"/>
              <a:t>the collection</a:t>
            </a:r>
            <a:r>
              <a:rPr lang="en-US" dirty="0"/>
              <a:t>” 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/>
              <a:t>Ian Witten and David Bainbridge</a:t>
            </a:r>
          </a:p>
        </p:txBody>
      </p:sp>
    </p:spTree>
    <p:extLst>
      <p:ext uri="{BB962C8B-B14F-4D97-AF65-F5344CB8AC3E}">
        <p14:creationId xmlns:p14="http://schemas.microsoft.com/office/powerpoint/2010/main" val="415726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AIM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051824" y="2314225"/>
            <a:ext cx="511841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aim of this project is to </a:t>
            </a:r>
            <a:r>
              <a:rPr lang="en-US" sz="1400" dirty="0" smtClean="0"/>
              <a:t>develop </a:t>
            </a:r>
            <a:r>
              <a:rPr lang="en-US" sz="1400" dirty="0"/>
              <a:t>an </a:t>
            </a:r>
            <a:endParaRPr lang="en-US" sz="1400" dirty="0" smtClean="0"/>
          </a:p>
          <a:p>
            <a:r>
              <a:rPr lang="en-US" sz="1400" dirty="0" smtClean="0"/>
              <a:t>“</a:t>
            </a:r>
            <a:r>
              <a:rPr lang="en-US" sz="1400" b="1" dirty="0"/>
              <a:t>Electronic Thesis and </a:t>
            </a:r>
            <a:r>
              <a:rPr lang="en-US" sz="1400" b="1" dirty="0" smtClean="0"/>
              <a:t>Dissertation Database</a:t>
            </a:r>
            <a:r>
              <a:rPr lang="en-US" sz="1400" dirty="0" smtClean="0"/>
              <a:t>”</a:t>
            </a:r>
          </a:p>
          <a:p>
            <a:r>
              <a:rPr lang="en-US" sz="1400" dirty="0" smtClean="0"/>
              <a:t>Using </a:t>
            </a:r>
            <a:r>
              <a:rPr lang="en-US" sz="1400" b="1" dirty="0" smtClean="0"/>
              <a:t>Greenstone Digital Library Software </a:t>
            </a:r>
          </a:p>
          <a:p>
            <a:r>
              <a:rPr lang="en-US" sz="1400" dirty="0" smtClean="0"/>
              <a:t>for </a:t>
            </a:r>
            <a:r>
              <a:rPr lang="en-US" sz="1400" dirty="0"/>
              <a:t>the Department of Library and Information Science, Pondicherry University”.</a:t>
            </a:r>
            <a:endParaRPr sz="1400"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724829" y="2430598"/>
            <a:ext cx="780585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The purpose of this project is to </a:t>
            </a:r>
            <a:r>
              <a:rPr lang="en-US" sz="1400" dirty="0" smtClean="0"/>
              <a:t>understand </a:t>
            </a:r>
            <a:r>
              <a:rPr lang="en-US" sz="1400" b="1" dirty="0"/>
              <a:t>the process of non-commercial mechanism for</a:t>
            </a:r>
          </a:p>
          <a:p>
            <a:r>
              <a:rPr lang="en-US" sz="1400" b="1" dirty="0"/>
              <a:t>digitization and management of intellectual output </a:t>
            </a:r>
            <a:r>
              <a:rPr lang="en-US" sz="1400" dirty="0"/>
              <a:t>of the Department of Library and </a:t>
            </a:r>
            <a:r>
              <a:rPr lang="en-US" sz="1400" dirty="0" smtClean="0"/>
              <a:t>Information Science</a:t>
            </a:r>
            <a:r>
              <a:rPr lang="en-US" sz="1400" dirty="0"/>
              <a:t>, Pondicherry University.</a:t>
            </a:r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186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DIGITIZE</a:t>
            </a:r>
            <a:endParaRPr lang="en-US" dirty="0"/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"/>
          </p:nvPr>
        </p:nvSpPr>
        <p:spPr>
          <a:xfrm>
            <a:off x="872400" y="3292552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digitize the physical collection of Thesis and Dissertation of DLIS, PU.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CATEGORIZE</a:t>
            </a:r>
            <a:endParaRPr lang="en-US" dirty="0"/>
          </a:p>
        </p:txBody>
      </p:sp>
      <p:sp>
        <p:nvSpPr>
          <p:cNvPr id="272" name="Google Shape;272;p38"/>
          <p:cNvSpPr txBox="1">
            <a:spLocks noGrp="1"/>
          </p:cNvSpPr>
          <p:nvPr>
            <p:ph type="subTitle" idx="4"/>
          </p:nvPr>
        </p:nvSpPr>
        <p:spPr>
          <a:xfrm>
            <a:off x="3477967" y="2224116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categorize the intellectual materials that are digitized.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DEVISE</a:t>
            </a:r>
            <a:endParaRPr lang="en-US" dirty="0"/>
          </a:p>
        </p:txBody>
      </p:sp>
      <p:sp>
        <p:nvSpPr>
          <p:cNvPr id="274" name="Google Shape;274;p38"/>
          <p:cNvSpPr txBox="1">
            <a:spLocks noGrp="1"/>
          </p:cNvSpPr>
          <p:nvPr>
            <p:ph type="subTitle" idx="6"/>
          </p:nvPr>
        </p:nvSpPr>
        <p:spPr>
          <a:xfrm>
            <a:off x="6226000" y="3240713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To devise E-Thesis and Dissertation (ETD) database.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38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38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94" name="Google Shape;294;p38"/>
            <p:cNvSpPr/>
            <p:nvPr/>
          </p:nvSpPr>
          <p:spPr>
            <a:xfrm>
              <a:off x="-3029750" y="3597450"/>
              <a:ext cx="292250" cy="67775"/>
            </a:xfrm>
            <a:custGeom>
              <a:avLst/>
              <a:gdLst/>
              <a:ahLst/>
              <a:cxnLst/>
              <a:rect l="l" t="t" r="r" b="b"/>
              <a:pathLst>
                <a:path w="11690" h="2711" extrusionOk="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-3031325" y="3687250"/>
              <a:ext cx="292250" cy="153600"/>
            </a:xfrm>
            <a:custGeom>
              <a:avLst/>
              <a:gdLst/>
              <a:ahLst/>
              <a:cxnLst/>
              <a:rect l="l" t="t" r="r" b="b"/>
              <a:pathLst>
                <a:path w="11690" h="6144" extrusionOk="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-2908450" y="3724275"/>
              <a:ext cx="59900" cy="164625"/>
            </a:xfrm>
            <a:custGeom>
              <a:avLst/>
              <a:gdLst/>
              <a:ahLst/>
              <a:cxnLst/>
              <a:rect l="l" t="t" r="r" b="b"/>
              <a:pathLst>
                <a:path w="2396" h="6585" extrusionOk="0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-2831250" y="3725850"/>
              <a:ext cx="59875" cy="163850"/>
            </a:xfrm>
            <a:custGeom>
              <a:avLst/>
              <a:gdLst/>
              <a:ahLst/>
              <a:cxnLst/>
              <a:rect l="l" t="t" r="r" b="b"/>
              <a:pathLst>
                <a:path w="2395" h="6554" extrusionOk="0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8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299" name="Google Shape;299;p38"/>
            <p:cNvSpPr/>
            <p:nvPr/>
          </p:nvSpPr>
          <p:spPr>
            <a:xfrm>
              <a:off x="-5480050" y="4046400"/>
              <a:ext cx="27600" cy="14200"/>
            </a:xfrm>
            <a:custGeom>
              <a:avLst/>
              <a:gdLst/>
              <a:ahLst/>
              <a:cxnLst/>
              <a:rect l="l" t="t" r="r" b="b"/>
              <a:pathLst>
                <a:path w="1104" h="568" extrusionOk="0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-553122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-5443025" y="407712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-5487925" y="4077125"/>
              <a:ext cx="43350" cy="54375"/>
            </a:xfrm>
            <a:custGeom>
              <a:avLst/>
              <a:gdLst/>
              <a:ahLst/>
              <a:cxnLst/>
              <a:rect l="l" t="t" r="r" b="b"/>
              <a:pathLst>
                <a:path w="1734" h="2175" extrusionOk="0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-5445375" y="4042450"/>
              <a:ext cx="44125" cy="18150"/>
            </a:xfrm>
            <a:custGeom>
              <a:avLst/>
              <a:gdLst/>
              <a:ahLst/>
              <a:cxnLst/>
              <a:rect l="l" t="t" r="r" b="b"/>
              <a:pathLst>
                <a:path w="1765" h="726" extrusionOk="0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-5531225" y="4077125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-5613150" y="4198400"/>
              <a:ext cx="292225" cy="33900"/>
            </a:xfrm>
            <a:custGeom>
              <a:avLst/>
              <a:gdLst/>
              <a:ahLst/>
              <a:cxnLst/>
              <a:rect l="l" t="t" r="r" b="b"/>
              <a:pathLst>
                <a:path w="11689" h="1356" extrusionOk="0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-5610775" y="3991275"/>
              <a:ext cx="292225" cy="189050"/>
            </a:xfrm>
            <a:custGeom>
              <a:avLst/>
              <a:gdLst/>
              <a:ahLst/>
              <a:cxnLst/>
              <a:rect l="l" t="t" r="r" b="b"/>
              <a:pathLst>
                <a:path w="11689" h="7562" extrusionOk="0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-5546975" y="4250400"/>
              <a:ext cx="160700" cy="33100"/>
            </a:xfrm>
            <a:custGeom>
              <a:avLst/>
              <a:gdLst/>
              <a:ahLst/>
              <a:cxnLst/>
              <a:rect l="l" t="t" r="r" b="b"/>
              <a:pathLst>
                <a:path w="6428" h="1324" extrusionOk="0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959087" y="1105474"/>
            <a:ext cx="5125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NewRomanPSMT"/>
              </a:rPr>
              <a:t>The Specific Objectives that guided the study are as follows.</a:t>
            </a:r>
            <a:endParaRPr lang="en-US" dirty="0"/>
          </a:p>
        </p:txBody>
      </p:sp>
      <p:grpSp>
        <p:nvGrpSpPr>
          <p:cNvPr id="43" name="Google Shape;5960;p61"/>
          <p:cNvGrpSpPr/>
          <p:nvPr/>
        </p:nvGrpSpPr>
        <p:grpSpPr>
          <a:xfrm>
            <a:off x="1734076" y="2031789"/>
            <a:ext cx="330936" cy="330107"/>
            <a:chOff x="-47154000" y="3939275"/>
            <a:chExt cx="299300" cy="298550"/>
          </a:xfrm>
          <a:solidFill>
            <a:schemeClr val="bg1"/>
          </a:solidFill>
        </p:grpSpPr>
        <p:sp>
          <p:nvSpPr>
            <p:cNvPr id="44" name="Google Shape;5961;p61"/>
            <p:cNvSpPr/>
            <p:nvPr/>
          </p:nvSpPr>
          <p:spPr>
            <a:xfrm>
              <a:off x="-47084700" y="4131475"/>
              <a:ext cx="159125" cy="106350"/>
            </a:xfrm>
            <a:custGeom>
              <a:avLst/>
              <a:gdLst/>
              <a:ahLst/>
              <a:cxnLst/>
              <a:rect l="l" t="t" r="r" b="b"/>
              <a:pathLst>
                <a:path w="6365" h="4254" extrusionOk="0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5962;p61"/>
            <p:cNvSpPr/>
            <p:nvPr/>
          </p:nvSpPr>
          <p:spPr>
            <a:xfrm>
              <a:off x="-46979150" y="3943225"/>
              <a:ext cx="48050" cy="47275"/>
            </a:xfrm>
            <a:custGeom>
              <a:avLst/>
              <a:gdLst/>
              <a:ahLst/>
              <a:cxnLst/>
              <a:rect l="l" t="t" r="r" b="b"/>
              <a:pathLst>
                <a:path w="1922" h="1891" extrusionOk="0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5963;p61"/>
            <p:cNvSpPr/>
            <p:nvPr/>
          </p:nvSpPr>
          <p:spPr>
            <a:xfrm>
              <a:off x="-47154000" y="4026700"/>
              <a:ext cx="299300" cy="141025"/>
            </a:xfrm>
            <a:custGeom>
              <a:avLst/>
              <a:gdLst/>
              <a:ahLst/>
              <a:cxnLst/>
              <a:rect l="l" t="t" r="r" b="b"/>
              <a:pathLst>
                <a:path w="11972" h="5641" extrusionOk="0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5964;p61"/>
            <p:cNvSpPr/>
            <p:nvPr/>
          </p:nvSpPr>
          <p:spPr>
            <a:xfrm>
              <a:off x="-47083125" y="3939275"/>
              <a:ext cx="158325" cy="106350"/>
            </a:xfrm>
            <a:custGeom>
              <a:avLst/>
              <a:gdLst/>
              <a:ahLst/>
              <a:cxnLst/>
              <a:rect l="l" t="t" r="r" b="b"/>
              <a:pathLst>
                <a:path w="6333" h="425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48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1492</Words>
  <Application>Microsoft Office PowerPoint</Application>
  <PresentationFormat>On-screen Show (16:9)</PresentationFormat>
  <Paragraphs>358</Paragraphs>
  <Slides>36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Exo 2</vt:lpstr>
      <vt:lpstr>Fira Sans Extra Condensed Medium</vt:lpstr>
      <vt:lpstr>Roboto Condensed</vt:lpstr>
      <vt:lpstr>Roboto Condensed Light</vt:lpstr>
      <vt:lpstr>Squada One</vt:lpstr>
      <vt:lpstr>TimesNewRomanPSMT</vt:lpstr>
      <vt:lpstr>Tech Newsletter by Slidesgo</vt:lpstr>
      <vt:lpstr>ETD  Database</vt:lpstr>
      <vt:lpstr>  “DESIGN AND DEVELOPMENT OF ELECTRONIC THESIS AND DISSERTATION DATABASE FOR DLIS, PU USING GREENSTONE DIGITAL LIBRARY SOFTWARE” </vt:lpstr>
      <vt:lpstr>TABLE OF CONTENTS</vt:lpstr>
      <vt:lpstr>INTRODUCTION</vt:lpstr>
      <vt:lpstr>RESEARCH PROBLEM</vt:lpstr>
      <vt:lpstr>PowerPoint Presentation</vt:lpstr>
      <vt:lpstr>AIM</vt:lpstr>
      <vt:lpstr>PURPOSE</vt:lpstr>
      <vt:lpstr>OBJECTIVES</vt:lpstr>
      <vt:lpstr>Scope</vt:lpstr>
      <vt:lpstr>LITERATURE REVIEW</vt:lpstr>
      <vt:lpstr>Review of Literature</vt:lpstr>
      <vt:lpstr>Justification for the selection of GSDL</vt:lpstr>
      <vt:lpstr>Methodology</vt:lpstr>
      <vt:lpstr>ADDIE Model</vt:lpstr>
      <vt:lpstr>DESIGN &amp; DEVELOPMENT</vt:lpstr>
      <vt:lpstr>Design and Development</vt:lpstr>
      <vt:lpstr>Workflow</vt:lpstr>
      <vt:lpstr>Data Creation</vt:lpstr>
      <vt:lpstr>Process of Digitization</vt:lpstr>
      <vt:lpstr>Data Processing</vt:lpstr>
      <vt:lpstr>Mapping of DC.Metadata</vt:lpstr>
      <vt:lpstr>Devising the Database</vt:lpstr>
      <vt:lpstr>Preview of ETD Database</vt:lpstr>
      <vt:lpstr>EVALUATION</vt:lpstr>
      <vt:lpstr>CUSTOMER REVIEWS</vt:lpstr>
      <vt:lpstr>Formative Evaluation</vt:lpstr>
      <vt:lpstr>Heuristic Evaluation</vt:lpstr>
      <vt:lpstr>PowerPoint Presentation</vt:lpstr>
      <vt:lpstr>CONCLUSION</vt:lpstr>
      <vt:lpstr>Research Contributions</vt:lpstr>
      <vt:lpstr>Infograpics</vt:lpstr>
      <vt:lpstr>Limitations of Research</vt:lpstr>
      <vt:lpstr>Recommendation for Future Research</vt:lpstr>
      <vt:lpstr>Conclusion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ETD  Database</dc:title>
  <dc:creator>Administrator</dc:creator>
  <cp:lastModifiedBy>Administrator</cp:lastModifiedBy>
  <cp:revision>78</cp:revision>
  <dcterms:modified xsi:type="dcterms:W3CDTF">2020-07-14T10:34:39Z</dcterms:modified>
</cp:coreProperties>
</file>